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93396" r:id="rId1"/>
    <p:sldMasterId id="2147493427" r:id="rId2"/>
    <p:sldMasterId id="2147493440" r:id="rId3"/>
  </p:sldMasterIdLst>
  <p:notesMasterIdLst>
    <p:notesMasterId r:id="rId41"/>
  </p:notesMasterIdLst>
  <p:handoutMasterIdLst>
    <p:handoutMasterId r:id="rId42"/>
  </p:handoutMasterIdLst>
  <p:sldIdLst>
    <p:sldId id="643" r:id="rId4"/>
    <p:sldId id="623" r:id="rId5"/>
    <p:sldId id="624" r:id="rId6"/>
    <p:sldId id="555" r:id="rId7"/>
    <p:sldId id="546" r:id="rId8"/>
    <p:sldId id="556" r:id="rId9"/>
    <p:sldId id="557" r:id="rId10"/>
    <p:sldId id="559" r:id="rId11"/>
    <p:sldId id="558" r:id="rId12"/>
    <p:sldId id="551" r:id="rId13"/>
    <p:sldId id="563" r:id="rId14"/>
    <p:sldId id="642" r:id="rId15"/>
    <p:sldId id="582" r:id="rId16"/>
    <p:sldId id="638" r:id="rId17"/>
    <p:sldId id="637" r:id="rId18"/>
    <p:sldId id="726" r:id="rId19"/>
    <p:sldId id="671" r:id="rId20"/>
    <p:sldId id="727" r:id="rId21"/>
    <p:sldId id="728" r:id="rId22"/>
    <p:sldId id="729" r:id="rId23"/>
    <p:sldId id="730" r:id="rId24"/>
    <p:sldId id="672" r:id="rId25"/>
    <p:sldId id="725" r:id="rId26"/>
    <p:sldId id="723" r:id="rId27"/>
    <p:sldId id="724" r:id="rId28"/>
    <p:sldId id="522" r:id="rId29"/>
    <p:sldId id="572" r:id="rId30"/>
    <p:sldId id="636" r:id="rId31"/>
    <p:sldId id="639" r:id="rId32"/>
    <p:sldId id="644" r:id="rId33"/>
    <p:sldId id="645" r:id="rId34"/>
    <p:sldId id="646" r:id="rId35"/>
    <p:sldId id="647" r:id="rId36"/>
    <p:sldId id="648" r:id="rId37"/>
    <p:sldId id="649" r:id="rId38"/>
    <p:sldId id="650" r:id="rId39"/>
    <p:sldId id="651" r:id="rId4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F37421"/>
    <a:srgbClr val="7686C2"/>
    <a:srgbClr val="ECE0EB"/>
    <a:srgbClr val="FFFFFF"/>
    <a:srgbClr val="FFCCFF"/>
    <a:srgbClr val="CCCCFF"/>
    <a:srgbClr val="CBD1E7"/>
    <a:srgbClr val="FDB813"/>
    <a:srgbClr val="AEB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43" autoAdjust="0"/>
    <p:restoredTop sz="89377" autoAdjust="0"/>
  </p:normalViewPr>
  <p:slideViewPr>
    <p:cSldViewPr snapToGrid="0" snapToObjects="1">
      <p:cViewPr>
        <p:scale>
          <a:sx n="103" d="100"/>
          <a:sy n="103" d="100"/>
        </p:scale>
        <p:origin x="-90" y="-72"/>
      </p:cViewPr>
      <p:guideLst>
        <p:guide orient="horz" pos="2160"/>
        <p:guide orient="horz" pos="976"/>
        <p:guide orient="horz" pos="4172"/>
        <p:guide orient="horz" pos="562"/>
        <p:guide orient="horz" pos="3991"/>
        <p:guide pos="2880"/>
        <p:guide pos="195"/>
        <p:guide pos="5478"/>
        <p:guide pos="47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116"/>
    </p:cViewPr>
  </p:sorterViewPr>
  <p:notesViewPr>
    <p:cSldViewPr snapToGrid="0" snapToObjects="1">
      <p:cViewPr varScale="1">
        <p:scale>
          <a:sx n="53" d="100"/>
          <a:sy n="53" d="100"/>
        </p:scale>
        <p:origin x="-1764" y="-96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0506" y="0"/>
            <a:ext cx="3077137" cy="512304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63F4BF5A-099F-4E0A-AAE7-A17E299FE054}" type="datetimeFigureOut">
              <a:rPr lang="en-GB" smtClean="0"/>
              <a:pPr/>
              <a:t>09/06/2016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673"/>
            <a:ext cx="3077137" cy="512303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0506" y="9720673"/>
            <a:ext cx="3077137" cy="512303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9E3495A-2FBD-436B-8C1C-C0D833EAD65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2058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075480" cy="51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0" tIns="47380" rIns="94760" bIns="4738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4" y="3"/>
            <a:ext cx="3075480" cy="51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0" tIns="47380" rIns="94760" bIns="4738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01" y="4861157"/>
            <a:ext cx="5680103" cy="460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0" tIns="47380" rIns="94760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675"/>
            <a:ext cx="3075480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0" tIns="47380" rIns="94760" bIns="4738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4" y="9720675"/>
            <a:ext cx="3075480" cy="512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0" tIns="47380" rIns="94760" bIns="4738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A82B705-37E5-48D3-AF10-6AD43690C7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565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i="1" dirty="0" smtClean="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LiDAR</a:t>
            </a:r>
            <a:r>
              <a:rPr lang="en-GB" baseline="0" dirty="0" smtClean="0"/>
              <a:t> tilt angle sensitivity </a:t>
            </a:r>
            <a:r>
              <a:rPr lang="en-GB" baseline="0" dirty="0" smtClean="0">
                <a:sym typeface="Wingdings" panose="05000000000000000000" pitchFamily="2" charset="2"/>
              </a:rPr>
              <a:t> correlation to WS/power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Significant * significance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100% bar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Remove y-axis </a:t>
            </a:r>
            <a:r>
              <a:rPr lang="en-GB" baseline="0" dirty="0" err="1" smtClean="0">
                <a:sym typeface="Wingdings" panose="05000000000000000000" pitchFamily="2" charset="2"/>
              </a:rPr>
              <a:t>vals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375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LiDAR</a:t>
            </a:r>
            <a:r>
              <a:rPr lang="en-GB" baseline="0" dirty="0" smtClean="0"/>
              <a:t> tilt angle sensitivity </a:t>
            </a:r>
            <a:r>
              <a:rPr lang="en-GB" baseline="0" dirty="0" smtClean="0">
                <a:sym typeface="Wingdings" panose="05000000000000000000" pitchFamily="2" charset="2"/>
              </a:rPr>
              <a:t> correlation to WS/power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Significant * significance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100% bar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Remove y-axis </a:t>
            </a:r>
            <a:r>
              <a:rPr lang="en-GB" baseline="0" dirty="0" err="1" smtClean="0">
                <a:sym typeface="Wingdings" panose="05000000000000000000" pitchFamily="2" charset="2"/>
              </a:rPr>
              <a:t>vals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37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LiDAR</a:t>
            </a:r>
            <a:r>
              <a:rPr lang="en-GB" baseline="0" dirty="0" smtClean="0"/>
              <a:t> tilt angle sensitivity </a:t>
            </a:r>
            <a:r>
              <a:rPr lang="en-GB" baseline="0" dirty="0" smtClean="0">
                <a:sym typeface="Wingdings" panose="05000000000000000000" pitchFamily="2" charset="2"/>
              </a:rPr>
              <a:t> correlation to WS/power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Significant * significance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100% bar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Remove y-axis </a:t>
            </a:r>
            <a:r>
              <a:rPr lang="en-GB" baseline="0" dirty="0" err="1" smtClean="0">
                <a:sym typeface="Wingdings" panose="05000000000000000000" pitchFamily="2" charset="2"/>
              </a:rPr>
              <a:t>vals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37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516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3B440-94CD-4BFA-8450-BA81D6AF0BF1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BIT MORE</a:t>
            </a:r>
            <a:r>
              <a:rPr lang="en-GB" baseline="0" dirty="0" smtClean="0"/>
              <a:t> BACKGROUND – WHY DO WE CARE ABOUT UNCERTAINTY?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993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REDUCE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516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REDUCE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51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98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881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222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 smtClean="0"/>
              <a:t>Revers</a:t>
            </a:r>
            <a:r>
              <a:rPr lang="en-GB" b="0" baseline="0" dirty="0" smtClean="0"/>
              <a:t>e grouping for next slide </a:t>
            </a:r>
            <a:r>
              <a:rPr lang="en-GB" b="0" baseline="0" dirty="0" smtClean="0">
                <a:sym typeface="Wingdings" panose="05000000000000000000" pitchFamily="2" charset="2"/>
              </a:rPr>
              <a:t> grouped by site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7860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78608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7860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478608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LiDAR</a:t>
            </a:r>
            <a:r>
              <a:rPr lang="en-GB" baseline="0" dirty="0" smtClean="0"/>
              <a:t> tilt angle sensitivity </a:t>
            </a:r>
            <a:r>
              <a:rPr lang="en-GB" baseline="0" dirty="0" smtClean="0">
                <a:sym typeface="Wingdings" panose="05000000000000000000" pitchFamily="2" charset="2"/>
              </a:rPr>
              <a:t> correlation to WS/power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Significant * significance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100% bar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Remove y-axis </a:t>
            </a:r>
            <a:r>
              <a:rPr lang="en-GB" baseline="0" dirty="0" err="1" smtClean="0">
                <a:sym typeface="Wingdings" panose="05000000000000000000" pitchFamily="2" charset="2"/>
              </a:rPr>
              <a:t>vals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375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LiDAR</a:t>
            </a:r>
            <a:r>
              <a:rPr lang="en-GB" baseline="0" dirty="0" smtClean="0"/>
              <a:t> tilt angle sensitivity </a:t>
            </a:r>
            <a:r>
              <a:rPr lang="en-GB" baseline="0" dirty="0" smtClean="0">
                <a:sym typeface="Wingdings" panose="05000000000000000000" pitchFamily="2" charset="2"/>
              </a:rPr>
              <a:t> correlation to WS/power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Significant * significance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100% bar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Remove y-axis </a:t>
            </a:r>
            <a:r>
              <a:rPr lang="en-GB" baseline="0" dirty="0" err="1" smtClean="0">
                <a:sym typeface="Wingdings" panose="05000000000000000000" pitchFamily="2" charset="2"/>
              </a:rPr>
              <a:t>vals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37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Z:\Logos\RES logo folder\logo_300x600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11856" y="880599"/>
            <a:ext cx="2687112" cy="1343556"/>
          </a:xfrm>
          <a:prstGeom prst="rect">
            <a:avLst/>
          </a:prstGeom>
          <a:noFill/>
        </p:spPr>
      </p:pic>
      <p:pic>
        <p:nvPicPr>
          <p:cNvPr id="6" name="Picture 2" descr="Z:\Group\Branding Elements\Logos\Icons\RES_5icons_LATEST_notext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460" y="4339366"/>
            <a:ext cx="7153276" cy="130492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4601030" y="1411055"/>
            <a:ext cx="45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TRANSMISSION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Z:\Logos\icons\transmissionIcon2-01.png"/>
          <p:cNvPicPr>
            <a:picLocks noChangeAspect="1" noChangeArrowheads="1"/>
          </p:cNvPicPr>
          <p:nvPr userDrawn="1"/>
        </p:nvPicPr>
        <p:blipFill>
          <a:blip r:embed="rId2" cstate="print"/>
          <a:srcRect l="23780" t="31868" r="24805" b="12097"/>
          <a:stretch>
            <a:fillRect/>
          </a:stretch>
        </p:blipFill>
        <p:spPr bwMode="auto">
          <a:xfrm>
            <a:off x="275572" y="2191916"/>
            <a:ext cx="4033381" cy="439577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601030" y="2057386"/>
            <a:ext cx="454297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5655733" y="1411055"/>
            <a:ext cx="3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DSM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496" y="2215759"/>
            <a:ext cx="4669536" cy="397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13" name="Picture 2" descr="Z:\Logos\RES logo folder\logo_300x600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11856" y="880599"/>
            <a:ext cx="2687112" cy="1343556"/>
          </a:xfrm>
          <a:prstGeom prst="rect">
            <a:avLst/>
          </a:prstGeom>
          <a:noFill/>
        </p:spPr>
      </p:pic>
      <p:pic>
        <p:nvPicPr>
          <p:cNvPr id="6" name="Picture 2" descr="Z:\Group\Branding Elements\Logos\Icons\RES_5icons_LATEST_notext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460" y="4339366"/>
            <a:ext cx="7153276" cy="130492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74889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9841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71582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72856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420" y="795867"/>
            <a:ext cx="903657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1733" y="5139267"/>
            <a:ext cx="5486400" cy="1216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65855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5238" y="730250"/>
            <a:ext cx="2019300" cy="531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730250"/>
            <a:ext cx="5907088" cy="531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D086E-44DA-4C43-B922-063D4B92383C}" type="slidenum">
              <a:rPr lang="en-US">
                <a:solidFill>
                  <a:srgbClr val="969696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Picture 5" descr="Holding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693303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68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981201"/>
            <a:ext cx="5507590" cy="40386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5655733" y="1411055"/>
            <a:ext cx="238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WIND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86079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6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819" y="2057386"/>
            <a:ext cx="4800600" cy="4051499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55733" y="1411055"/>
            <a:ext cx="282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SOLAR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874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pic>
        <p:nvPicPr>
          <p:cNvPr id="886786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3048000"/>
            <a:ext cx="5279596" cy="3508376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470400" y="2057386"/>
            <a:ext cx="46736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4470400" y="1411055"/>
            <a:ext cx="463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STORAGE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5267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A7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601030" y="1411055"/>
            <a:ext cx="45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TRANSMISSION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Z:\Logos\icons\transmissionIcon2-01.png"/>
          <p:cNvPicPr>
            <a:picLocks noChangeAspect="1" noChangeArrowheads="1"/>
          </p:cNvPicPr>
          <p:nvPr userDrawn="1"/>
        </p:nvPicPr>
        <p:blipFill>
          <a:blip r:embed="rId2" cstate="print"/>
          <a:srcRect l="23780" t="31868" r="24805" b="12097"/>
          <a:stretch>
            <a:fillRect/>
          </a:stretch>
        </p:blipFill>
        <p:spPr bwMode="auto">
          <a:xfrm>
            <a:off x="275572" y="2191916"/>
            <a:ext cx="4033381" cy="4395770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601030" y="2057386"/>
            <a:ext cx="454297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73392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5655733" y="1411055"/>
            <a:ext cx="345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DSM</a:t>
            </a:r>
            <a:endParaRPr lang="en-GB" sz="3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496" y="2215759"/>
            <a:ext cx="4669536" cy="397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88386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35664-6D90-4563-AE50-D6D5242F2D95}" type="datetimeFigureOut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09/06/2016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310C-E0A6-458F-9785-2F6518F816ED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1046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A5324F8-EFEF-4C5F-811A-35CC7624FAAE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2" descr="Z:\Logos\RES logo folder\logo_300x600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11856" y="880599"/>
            <a:ext cx="2687112" cy="1343556"/>
          </a:xfrm>
          <a:prstGeom prst="rect">
            <a:avLst/>
          </a:prstGeom>
          <a:noFill/>
        </p:spPr>
      </p:pic>
      <p:pic>
        <p:nvPicPr>
          <p:cNvPr id="6" name="Picture 2" descr="Z:\Group\Branding Elements\Logos\Icons\RES_5icons_LATEST_notext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460" y="4339366"/>
            <a:ext cx="7153276" cy="130492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006522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51400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50777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Holding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02650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420" y="795867"/>
            <a:ext cx="903657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1733" y="5139267"/>
            <a:ext cx="5486400" cy="1216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5238" y="730250"/>
            <a:ext cx="2019300" cy="531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730250"/>
            <a:ext cx="5907088" cy="531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D086E-44DA-4C43-B922-063D4B9238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5" descr="Holding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68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981201"/>
            <a:ext cx="5507590" cy="40386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5655733" y="1411055"/>
            <a:ext cx="238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WIND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Z:\Logos\icons\RES_6icons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819" y="2057386"/>
            <a:ext cx="4800600" cy="4051499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 userDrawn="1"/>
        </p:nvCxnSpPr>
        <p:spPr>
          <a:xfrm>
            <a:off x="5655733" y="2057386"/>
            <a:ext cx="3488267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55733" y="1411055"/>
            <a:ext cx="282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SOLAR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843838" y="6454775"/>
            <a:ext cx="938212" cy="3063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F492EBC-DEF2-4E61-B2FC-E4D9B636B3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86786" name="Picture 2" descr="Z:\Logos\icons\RES_6icons_RGB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52400" y="3048000"/>
            <a:ext cx="5279596" cy="3508376"/>
          </a:xfrm>
          <a:prstGeom prst="rect">
            <a:avLst/>
          </a:prstGeom>
          <a:noFill/>
        </p:spPr>
      </p:pic>
      <p:cxnSp>
        <p:nvCxnSpPr>
          <p:cNvPr id="7" name="Straight Connector 6"/>
          <p:cNvCxnSpPr/>
          <p:nvPr userDrawn="1"/>
        </p:nvCxnSpPr>
        <p:spPr>
          <a:xfrm>
            <a:off x="4470400" y="2057386"/>
            <a:ext cx="46736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4470400" y="1411055"/>
            <a:ext cx="463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STORAGE</a:t>
            </a:r>
            <a:endParaRPr lang="en-GB" sz="3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134476"/>
            <a:ext cx="8078788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" y="393173"/>
            <a:ext cx="7416799" cy="404813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9626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566722" name="Picture 2" descr="Z:\Logos\RES logo folder\RES_logo_transparent.png"/>
          <p:cNvPicPr>
            <a:picLocks noChangeAspect="1" noChangeArrowheads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7940518" y="384207"/>
            <a:ext cx="687821" cy="336127"/>
          </a:xfrm>
          <a:prstGeom prst="rect">
            <a:avLst/>
          </a:prstGeom>
          <a:noFill/>
        </p:spPr>
      </p:pic>
      <p:sp>
        <p:nvSpPr>
          <p:cNvPr id="11" name="Rectangle 9"/>
          <p:cNvSpPr>
            <a:spLocks noChangeArrowheads="1"/>
          </p:cNvSpPr>
          <p:nvPr userDrawn="1"/>
        </p:nvSpPr>
        <p:spPr bwMode="auto">
          <a:xfrm rot="16200000" flipV="1">
            <a:off x="-3010127" y="3740373"/>
            <a:ext cx="6127753" cy="107506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397" r:id="rId1"/>
    <p:sldLayoutId id="2147493398" r:id="rId2"/>
    <p:sldLayoutId id="2147493402" r:id="rId3"/>
    <p:sldLayoutId id="2147493403" r:id="rId4"/>
    <p:sldLayoutId id="2147493405" r:id="rId5"/>
    <p:sldLayoutId id="2147493407" r:id="rId6"/>
    <p:sldLayoutId id="2147493408" r:id="rId7"/>
    <p:sldLayoutId id="2147493409" r:id="rId8"/>
    <p:sldLayoutId id="2147493413" r:id="rId9"/>
    <p:sldLayoutId id="2147493412" r:id="rId10"/>
    <p:sldLayoutId id="2147493410" r:id="rId11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134476"/>
            <a:ext cx="8078788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" y="393173"/>
            <a:ext cx="7416799" cy="404813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9626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566722" name="Picture 2" descr="Z:\Logos\RES logo folder\RES_logo_transparent.png"/>
          <p:cNvPicPr>
            <a:picLocks noChangeAspect="1" noChangeArrowheads="1"/>
          </p:cNvPicPr>
          <p:nvPr userDrawn="1"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7940518" y="384207"/>
            <a:ext cx="687821" cy="336127"/>
          </a:xfrm>
          <a:prstGeom prst="rect">
            <a:avLst/>
          </a:prstGeom>
          <a:noFill/>
        </p:spPr>
      </p:pic>
      <p:sp>
        <p:nvSpPr>
          <p:cNvPr id="11" name="Rectangle 9"/>
          <p:cNvSpPr>
            <a:spLocks noChangeArrowheads="1"/>
          </p:cNvSpPr>
          <p:nvPr userDrawn="1"/>
        </p:nvSpPr>
        <p:spPr bwMode="auto">
          <a:xfrm rot="16200000" flipV="1">
            <a:off x="-3010127" y="3740373"/>
            <a:ext cx="6127753" cy="107506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5808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115EFD02-6CCC-46C7-B9FA-587A28970004}" type="slidenum">
              <a:rPr lang="en-GB" smtClean="0">
                <a:solidFill>
                  <a:srgbClr val="969696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GB">
              <a:solidFill>
                <a:srgbClr val="96969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28" r:id="rId1"/>
    <p:sldLayoutId id="2147493429" r:id="rId2"/>
    <p:sldLayoutId id="2147493430" r:id="rId3"/>
    <p:sldLayoutId id="2147493431" r:id="rId4"/>
    <p:sldLayoutId id="2147493432" r:id="rId5"/>
    <p:sldLayoutId id="2147493433" r:id="rId6"/>
    <p:sldLayoutId id="2147493434" r:id="rId7"/>
    <p:sldLayoutId id="2147493435" r:id="rId8"/>
    <p:sldLayoutId id="2147493436" r:id="rId9"/>
    <p:sldLayoutId id="2147493437" r:id="rId10"/>
    <p:sldLayoutId id="2147493438" r:id="rId11"/>
    <p:sldLayoutId id="2147493439" r:id="rId12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750" y="1134476"/>
            <a:ext cx="8078788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" y="393173"/>
            <a:ext cx="7416799" cy="404813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prstClr val="white"/>
              </a:solidFill>
              <a:latin typeface="Trebuchet MS" pitchFamily="34" charset="0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429626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1566722" name="Picture 2" descr="Z:\Logos\RES logo folder\RES_logo_transparent.png"/>
          <p:cNvPicPr>
            <a:picLocks noChangeAspect="1" noChangeArrowheads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940518" y="384207"/>
            <a:ext cx="687821" cy="336127"/>
          </a:xfrm>
          <a:prstGeom prst="rect">
            <a:avLst/>
          </a:prstGeom>
          <a:noFill/>
        </p:spPr>
      </p:pic>
      <p:sp>
        <p:nvSpPr>
          <p:cNvPr id="11" name="Rectangle 9"/>
          <p:cNvSpPr>
            <a:spLocks noChangeArrowheads="1"/>
          </p:cNvSpPr>
          <p:nvPr userDrawn="1"/>
        </p:nvSpPr>
        <p:spPr bwMode="auto">
          <a:xfrm rot="16200000" flipV="1">
            <a:off x="-3010127" y="3740373"/>
            <a:ext cx="6127753" cy="107506"/>
          </a:xfrm>
          <a:prstGeom prst="rect">
            <a:avLst/>
          </a:prstGeom>
          <a:solidFill>
            <a:srgbClr val="F3742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sz="1400">
              <a:solidFill>
                <a:prstClr val="white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95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41" r:id="rId1"/>
    <p:sldLayoutId id="2147493442" r:id="rId2"/>
    <p:sldLayoutId id="2147493443" r:id="rId3"/>
    <p:sldLayoutId id="2147493444" r:id="rId4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bg1"/>
          </a:solidFill>
          <a:latin typeface="Trebuchet MS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2475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160463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3pPr>
      <a:lvl4pPr marL="1568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1979613" indent="-2317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5pPr>
      <a:lvl6pPr marL="24368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6pPr>
      <a:lvl7pPr marL="28940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7pPr>
      <a:lvl8pPr marL="33512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8pPr>
      <a:lvl9pPr marL="3808413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ewea.org/events/workshops/wp-content/uploads/2015/06/Courtney-Lidar_Uncertainty_Courtney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 txBox="1">
            <a:spLocks noChangeArrowheads="1"/>
          </p:cNvSpPr>
          <p:nvPr/>
        </p:nvSpPr>
        <p:spPr>
          <a:xfrm>
            <a:off x="3200400" y="720656"/>
            <a:ext cx="5661499" cy="220034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00000"/>
              </a:lnSpc>
              <a:buNone/>
            </a:pPr>
            <a:r>
              <a:rPr lang="en-GB" sz="2400" b="1" dirty="0">
                <a:solidFill>
                  <a:srgbClr val="F37421"/>
                </a:solidFill>
                <a:cs typeface="Arial" charset="0"/>
              </a:rPr>
              <a:t>Results from the Offshore Wind Accelerator (OWA) Power Curve Validation using LiDAR </a:t>
            </a:r>
            <a:r>
              <a:rPr lang="en-GB" sz="2400" b="1" dirty="0" smtClean="0">
                <a:solidFill>
                  <a:srgbClr val="F37421"/>
                </a:solidFill>
                <a:cs typeface="Arial" charset="0"/>
              </a:rPr>
              <a:t>Project</a:t>
            </a:r>
            <a:r>
              <a:rPr lang="en-GB" sz="2400" dirty="0" smtClean="0">
                <a:solidFill>
                  <a:srgbClr val="F37421"/>
                </a:solidFill>
                <a:cs typeface="Arial" charset="0"/>
              </a:rPr>
              <a:t/>
            </a:r>
            <a:br>
              <a:rPr lang="en-GB" sz="2400" dirty="0" smtClean="0">
                <a:solidFill>
                  <a:srgbClr val="F37421"/>
                </a:solidFill>
                <a:cs typeface="Arial" charset="0"/>
              </a:rPr>
            </a:br>
            <a:endParaRPr lang="en-GB" sz="2400" dirty="0" smtClean="0">
              <a:solidFill>
                <a:srgbClr val="F37421"/>
              </a:solidFill>
              <a:cs typeface="Arial" charset="0"/>
            </a:endParaRPr>
          </a:p>
          <a:p>
            <a:pPr eaLnBrk="1" hangingPunct="1">
              <a:lnSpc>
                <a:spcPct val="100000"/>
              </a:lnSpc>
              <a:buNone/>
            </a:pPr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Lee Cameron, Alex Clerc, Peter Stuart, Simon Feeney, Ian </a:t>
            </a:r>
            <a:r>
              <a:rPr lang="en-GB" sz="2000" dirty="0" err="1" smtClean="0">
                <a:solidFill>
                  <a:srgbClr val="F37421"/>
                </a:solidFill>
                <a:cs typeface="Arial" charset="0"/>
              </a:rPr>
              <a:t>Couchman</a:t>
            </a:r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 (FNC)</a:t>
            </a:r>
          </a:p>
          <a:p>
            <a:pPr eaLnBrk="1" hangingPunct="1">
              <a:lnSpc>
                <a:spcPct val="100000"/>
              </a:lnSpc>
              <a:buNone/>
            </a:pPr>
            <a:endParaRPr lang="en-GB" sz="2000" dirty="0" smtClean="0">
              <a:solidFill>
                <a:srgbClr val="F37421"/>
              </a:solidFill>
              <a:cs typeface="Arial" charset="0"/>
            </a:endParaRPr>
          </a:p>
          <a:p>
            <a:pPr algn="just" eaLnBrk="1" hangingPunct="1">
              <a:lnSpc>
                <a:spcPct val="100000"/>
              </a:lnSpc>
              <a:buNone/>
            </a:pPr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17</a:t>
            </a:r>
            <a:r>
              <a:rPr lang="en-GB" sz="2000" baseline="30000" dirty="0" smtClean="0">
                <a:solidFill>
                  <a:srgbClr val="F37421"/>
                </a:solidFill>
                <a:cs typeface="Arial" charset="0"/>
              </a:rPr>
              <a:t>th</a:t>
            </a:r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 Meeting of the Power Curve Working Group</a:t>
            </a:r>
          </a:p>
          <a:p>
            <a:r>
              <a:rPr lang="en-GB" sz="2000" dirty="0" smtClean="0">
                <a:solidFill>
                  <a:srgbClr val="F37421"/>
                </a:solidFill>
                <a:cs typeface="Arial" charset="0"/>
              </a:rPr>
              <a:t>UL, Frankfurt, Germany</a:t>
            </a:r>
          </a:p>
          <a:p>
            <a:r>
              <a:rPr lang="en-GB" sz="2000" dirty="0">
                <a:solidFill>
                  <a:srgbClr val="F37421"/>
                </a:solidFill>
                <a:cs typeface="Arial" charset="0"/>
              </a:rPr>
              <a:t>20</a:t>
            </a:r>
            <a:r>
              <a:rPr lang="en-GB" sz="2000" baseline="30000" dirty="0">
                <a:solidFill>
                  <a:srgbClr val="F37421"/>
                </a:solidFill>
                <a:cs typeface="Arial" charset="0"/>
              </a:rPr>
              <a:t>th</a:t>
            </a:r>
            <a:r>
              <a:rPr lang="en-GB" sz="2000" dirty="0">
                <a:solidFill>
                  <a:srgbClr val="F37421"/>
                </a:solidFill>
                <a:cs typeface="Arial" charset="0"/>
              </a:rPr>
              <a:t> May 2016</a:t>
            </a:r>
            <a:endParaRPr lang="en-US" sz="2000" dirty="0" smtClean="0">
              <a:solidFill>
                <a:srgbClr val="F37421"/>
              </a:solidFill>
              <a:cs typeface="Arial" charset="0"/>
            </a:endParaRPr>
          </a:p>
        </p:txBody>
      </p:sp>
      <p:pic>
        <p:nvPicPr>
          <p:cNvPr id="1026" name="Picture 2" descr="C:\Users\sfeeney\Desktop\Handy Documents\RES_CMYK_STRAP_poweringChan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8" y="609600"/>
            <a:ext cx="2833688" cy="1889125"/>
          </a:xfrm>
          <a:prstGeom prst="rect">
            <a:avLst/>
          </a:prstGeom>
          <a:noFill/>
        </p:spPr>
      </p:pic>
      <p:pic>
        <p:nvPicPr>
          <p:cNvPr id="2050" name="Picture 2" descr="C:\Users\aclerc\Desktop\Temp\carbon_trust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622140"/>
            <a:ext cx="2286000" cy="138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791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9113" y="1076505"/>
            <a:ext cx="8157487" cy="1112567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LiDAR-LiDAR Comparisons</a:t>
            </a:r>
          </a:p>
          <a:p>
            <a:pPr algn="ctr">
              <a:buNone/>
            </a:pPr>
            <a:endParaRPr lang="en-GB" sz="2000" dirty="0" smtClean="0"/>
          </a:p>
          <a:p>
            <a:pPr algn="ctr">
              <a:buNone/>
            </a:pPr>
            <a:r>
              <a:rPr lang="en-GB" sz="2000" dirty="0" smtClean="0"/>
              <a:t>Are </a:t>
            </a:r>
            <a:r>
              <a:rPr lang="en-GB" sz="2000" dirty="0"/>
              <a:t>LiDAR power curves consistent across different turbines?</a:t>
            </a:r>
            <a:endParaRPr lang="en-GB" sz="50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1434662" y="2814303"/>
            <a:ext cx="5792462" cy="1008586"/>
            <a:chOff x="1998662" y="4597400"/>
            <a:chExt cx="5324476" cy="9271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000"/>
            <a:stretch/>
          </p:blipFill>
          <p:spPr bwMode="auto">
            <a:xfrm>
              <a:off x="1998663" y="4597400"/>
              <a:ext cx="5324475" cy="74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778"/>
            <a:stretch/>
          </p:blipFill>
          <p:spPr bwMode="auto">
            <a:xfrm>
              <a:off x="1998662" y="5156200"/>
              <a:ext cx="53244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1" t="30926" r="26110" b="16607"/>
          <a:stretch/>
        </p:blipFill>
        <p:spPr bwMode="auto">
          <a:xfrm>
            <a:off x="499113" y="3964779"/>
            <a:ext cx="3758908" cy="265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1" t="30926" r="26110" b="16607"/>
          <a:stretch/>
        </p:blipFill>
        <p:spPr bwMode="auto">
          <a:xfrm flipH="1">
            <a:off x="4897692" y="3964778"/>
            <a:ext cx="3758908" cy="265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79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16906"/>
              </p:ext>
            </p:extLst>
          </p:nvPr>
        </p:nvGraphicFramePr>
        <p:xfrm>
          <a:off x="4003998" y="1363364"/>
          <a:ext cx="4418965" cy="7162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73200"/>
                <a:gridCol w="1548291"/>
                <a:gridCol w="1397474"/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Turbine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Measurement Distance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Hours of Valid Data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solidFill>
                            <a:srgbClr val="0070C0"/>
                          </a:solidFill>
                          <a:effectLst/>
                        </a:rPr>
                        <a:t>A3</a:t>
                      </a:r>
                      <a:endParaRPr lang="en-GB" sz="1000" spc="-10" dirty="0">
                        <a:solidFill>
                          <a:srgbClr val="0070C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3.5D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1416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solidFill>
                            <a:srgbClr val="FF0000"/>
                          </a:solidFill>
                          <a:effectLst/>
                        </a:rPr>
                        <a:t>K3</a:t>
                      </a:r>
                      <a:endParaRPr lang="en-GB" sz="1000" spc="-10" dirty="0">
                        <a:solidFill>
                          <a:srgbClr val="FF000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3.5D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125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 bwMode="auto">
          <a:xfrm>
            <a:off x="285750" y="846389"/>
            <a:ext cx="763603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err="1" smtClean="0">
                <a:solidFill>
                  <a:schemeClr val="tx1"/>
                </a:solidFill>
              </a:rPr>
              <a:t>Sheringham</a:t>
            </a:r>
            <a:r>
              <a:rPr lang="en-GB" kern="0" dirty="0" smtClean="0">
                <a:solidFill>
                  <a:schemeClr val="tx1"/>
                </a:solidFill>
              </a:rPr>
              <a:t> Shoal </a:t>
            </a:r>
            <a:r>
              <a:rPr lang="en-GB" b="1" kern="0" dirty="0" smtClean="0">
                <a:solidFill>
                  <a:srgbClr val="0070C0"/>
                </a:solidFill>
              </a:rPr>
              <a:t>A3 TP LiDAR</a:t>
            </a:r>
            <a:r>
              <a:rPr lang="en-GB" kern="0" dirty="0" smtClean="0">
                <a:solidFill>
                  <a:schemeClr val="tx1"/>
                </a:solidFill>
              </a:rPr>
              <a:t> vs </a:t>
            </a:r>
            <a:r>
              <a:rPr lang="en-GB" b="1" kern="0" dirty="0" smtClean="0">
                <a:solidFill>
                  <a:srgbClr val="FF0000"/>
                </a:solidFill>
              </a:rPr>
              <a:t>K3 TP LiDAR</a:t>
            </a:r>
            <a:endParaRPr lang="en-GB" b="1" kern="0" dirty="0">
              <a:solidFill>
                <a:srgbClr val="FF0000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76284" y="1693005"/>
            <a:ext cx="3459116" cy="427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Offshore</a:t>
            </a:r>
          </a:p>
          <a:p>
            <a:pPr marL="0" indent="0">
              <a:lnSpc>
                <a:spcPct val="105000"/>
              </a:lnSpc>
              <a:buNone/>
            </a:pPr>
            <a:endParaRPr lang="en-GB" sz="1600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Free stream sectors do not overlap</a:t>
            </a:r>
          </a:p>
          <a:p>
            <a:pPr marL="0" indent="0">
              <a:lnSpc>
                <a:spcPct val="105000"/>
              </a:lnSpc>
              <a:buNone/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Mean power curves in close agreement</a:t>
            </a:r>
          </a:p>
          <a:p>
            <a:pPr lvl="1">
              <a:lnSpc>
                <a:spcPct val="105000"/>
              </a:lnSpc>
            </a:pPr>
            <a:r>
              <a:rPr lang="en-GB" sz="1400" kern="0" dirty="0" smtClean="0"/>
              <a:t>AEP agrees to within 0.2%</a:t>
            </a:r>
            <a:endParaRPr lang="en-GB" sz="1400" kern="0" dirty="0"/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endParaRPr lang="en-GB" sz="1600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9167" r="8889" b="6389"/>
          <a:stretch/>
        </p:blipFill>
        <p:spPr>
          <a:xfrm>
            <a:off x="4103766" y="2357934"/>
            <a:ext cx="4240134" cy="4406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6694" y="2128344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Binned power curves</a:t>
            </a:r>
            <a:endParaRPr lang="en-GB" sz="1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85034" y="2121563"/>
            <a:ext cx="2037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kern="0" dirty="0" err="1" smtClean="0"/>
              <a:t>Sheringham</a:t>
            </a:r>
            <a:r>
              <a:rPr lang="en-GB" sz="1200" kern="0" dirty="0" smtClean="0"/>
              <a:t> Shoal </a:t>
            </a:r>
            <a:r>
              <a:rPr lang="en-GB" sz="1200" dirty="0" smtClean="0">
                <a:latin typeface="+mn-lt"/>
              </a:rPr>
              <a:t>setup</a:t>
            </a:r>
            <a:endParaRPr lang="en-GB" sz="1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7113" y="4449608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AEP Comparison</a:t>
            </a:r>
            <a:endParaRPr lang="en-GB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4360" y="4448079"/>
            <a:ext cx="1951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Power curve scatter plot</a:t>
            </a:r>
            <a:endParaRPr lang="en-GB" sz="1200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– </a:t>
            </a:r>
            <a:r>
              <a:rPr lang="en-GB" dirty="0" smtClean="0"/>
              <a:t>LiDAR-LiDAR Comparisons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6049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9113" y="1047477"/>
            <a:ext cx="8157487" cy="1112567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Self-consistency</a:t>
            </a:r>
          </a:p>
          <a:p>
            <a:pPr algn="ctr">
              <a:buNone/>
            </a:pPr>
            <a:endParaRPr lang="en-GB" sz="2000" dirty="0" smtClean="0"/>
          </a:p>
          <a:p>
            <a:pPr algn="ctr">
              <a:buNone/>
            </a:pPr>
            <a:r>
              <a:rPr lang="en-GB" sz="2000" dirty="0" smtClean="0"/>
              <a:t>Do LiDAR </a:t>
            </a:r>
            <a:r>
              <a:rPr lang="en-GB" sz="2000" dirty="0"/>
              <a:t>power curves </a:t>
            </a:r>
            <a:r>
              <a:rPr lang="en-GB" sz="2000" dirty="0" smtClean="0"/>
              <a:t>have comparable scatter to masts?</a:t>
            </a:r>
            <a:endParaRPr lang="en-GB" sz="5000" dirty="0" smtClean="0"/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50971" r="49477" b="6577"/>
          <a:stretch/>
        </p:blipFill>
        <p:spPr bwMode="auto">
          <a:xfrm>
            <a:off x="348311" y="2616301"/>
            <a:ext cx="4279210" cy="42562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29473" r="26037" b="19106"/>
          <a:stretch/>
        </p:blipFill>
        <p:spPr bwMode="auto">
          <a:xfrm>
            <a:off x="4627521" y="3268264"/>
            <a:ext cx="4260413" cy="295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194482" y="3995439"/>
            <a:ext cx="720884" cy="2225111"/>
            <a:chOff x="1043608" y="2780928"/>
            <a:chExt cx="1008112" cy="3111679"/>
          </a:xfrm>
        </p:grpSpPr>
        <p:sp>
          <p:nvSpPr>
            <p:cNvPr id="12" name="Rectangle 11"/>
            <p:cNvSpPr/>
            <p:nvPr/>
          </p:nvSpPr>
          <p:spPr>
            <a:xfrm>
              <a:off x="1403649" y="2996952"/>
              <a:ext cx="63935" cy="289565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115616" y="2996952"/>
              <a:ext cx="648072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1043608" y="2780928"/>
              <a:ext cx="144016" cy="216024"/>
              <a:chOff x="1691680" y="2780928"/>
              <a:chExt cx="144016" cy="216024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5" name="Oval 24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691680" y="2780928"/>
              <a:ext cx="144016" cy="216024"/>
              <a:chOff x="1691680" y="2780928"/>
              <a:chExt cx="144016" cy="216024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2" name="Oval 21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>
              <a:off x="1475656" y="4149080"/>
              <a:ext cx="504056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17" name="Group 16"/>
            <p:cNvGrpSpPr/>
            <p:nvPr/>
          </p:nvGrpSpPr>
          <p:grpSpPr>
            <a:xfrm>
              <a:off x="1907704" y="3933056"/>
              <a:ext cx="144016" cy="216024"/>
              <a:chOff x="1691680" y="2780928"/>
              <a:chExt cx="144016" cy="21602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9" name="Oval 18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2054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</a:t>
            </a:r>
            <a:r>
              <a:rPr lang="en-GB" dirty="0" smtClean="0"/>
              <a:t>Self-Consistency</a:t>
            </a:r>
            <a:endParaRPr lang="en-GB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76281" y="5203501"/>
            <a:ext cx="8295425" cy="172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 smtClean="0"/>
              <a:t>Category </a:t>
            </a:r>
            <a:r>
              <a:rPr lang="en-GB" dirty="0"/>
              <a:t>A Uncertainty </a:t>
            </a:r>
            <a:r>
              <a:rPr lang="en-GB" dirty="0" smtClean="0"/>
              <a:t>quantifies scatter about the mean power curve</a:t>
            </a:r>
          </a:p>
          <a:p>
            <a:endParaRPr lang="en-GB" kern="0" dirty="0" smtClean="0"/>
          </a:p>
          <a:p>
            <a:r>
              <a:rPr lang="en-GB" kern="0" dirty="0" smtClean="0"/>
              <a:t>Category A Uncertainty decreases with data count – in the above plot all uncertainties have been corrected to 700 hours valid data for comparison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83166" y="1784549"/>
            <a:ext cx="0" cy="121642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0800000">
            <a:off x="151684" y="1442051"/>
            <a:ext cx="353943" cy="1457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FF0000"/>
                </a:solidFill>
              </a:rPr>
              <a:t>More scatter</a:t>
            </a:r>
            <a:endParaRPr lang="en-GB" sz="11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573642" y="3375221"/>
            <a:ext cx="0" cy="1216427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0800000">
            <a:off x="134178" y="3000976"/>
            <a:ext cx="353943" cy="1457325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00B050"/>
                </a:solidFill>
              </a:rPr>
              <a:t>Less scatter</a:t>
            </a:r>
            <a:endParaRPr lang="en-GB" sz="1100" b="1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41452" y="1158842"/>
            <a:ext cx="165538" cy="162472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143391" y="1161392"/>
            <a:ext cx="165538" cy="1624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447648" y="1036800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Onshore</a:t>
            </a:r>
            <a:endParaRPr lang="en-GB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7397" y="1055412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Offshore</a:t>
            </a:r>
            <a:endParaRPr lang="en-GB" dirty="0">
              <a:latin typeface="+mn-lt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08" y="1593386"/>
            <a:ext cx="7565170" cy="34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040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</a:t>
            </a:r>
            <a:r>
              <a:rPr lang="en-GB" dirty="0" smtClean="0"/>
              <a:t>Self-Consistency</a:t>
            </a:r>
            <a:endParaRPr lang="en-GB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76281" y="5319613"/>
            <a:ext cx="8174457" cy="118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r>
              <a:rPr lang="en-GB" kern="0" dirty="0" smtClean="0"/>
              <a:t>Promising results for SL mounted </a:t>
            </a:r>
            <a:r>
              <a:rPr lang="en-GB" kern="0" dirty="0"/>
              <a:t>on the turbine transition </a:t>
            </a:r>
            <a:r>
              <a:rPr lang="en-GB" kern="0" dirty="0" smtClean="0"/>
              <a:t>piece</a:t>
            </a:r>
          </a:p>
          <a:p>
            <a:pPr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kern="0" dirty="0" smtClean="0"/>
              <a:t>Note this is from one site and no comparisons to masts have been made</a:t>
            </a:r>
            <a:endParaRPr lang="en-GB" kern="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83166" y="1784549"/>
            <a:ext cx="0" cy="121642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0800000">
            <a:off x="151684" y="1442051"/>
            <a:ext cx="353943" cy="1457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FF0000"/>
                </a:solidFill>
              </a:rPr>
              <a:t>More scatter</a:t>
            </a:r>
            <a:endParaRPr lang="en-GB" sz="11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0800000" flipV="1">
            <a:off x="573642" y="3375221"/>
            <a:ext cx="0" cy="1216427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0800000">
            <a:off x="134178" y="3000976"/>
            <a:ext cx="353943" cy="1457325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00B050"/>
                </a:solidFill>
              </a:rPr>
              <a:t>Less scatter</a:t>
            </a:r>
            <a:endParaRPr lang="en-GB" sz="1100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41452" y="1158842"/>
            <a:ext cx="165538" cy="162472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143391" y="1161392"/>
            <a:ext cx="165538" cy="1624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447648" y="1036800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Onshore</a:t>
            </a:r>
            <a:endParaRPr lang="en-GB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7397" y="1055412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Offshore</a:t>
            </a:r>
            <a:endParaRPr lang="en-GB" dirty="0">
              <a:latin typeface="+mn-lt"/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08" y="1593386"/>
            <a:ext cx="7565170" cy="34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030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</a:t>
            </a:r>
            <a:r>
              <a:rPr lang="en-GB" dirty="0" smtClean="0"/>
              <a:t>Self-Consistency</a:t>
            </a:r>
            <a:endParaRPr lang="en-GB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76281" y="5202617"/>
            <a:ext cx="7992143" cy="1545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273050" lvl="1" indent="-273050">
              <a:lnSpc>
                <a:spcPct val="105000"/>
              </a:lnSpc>
              <a:buFontTx/>
              <a:buChar char="•"/>
            </a:pPr>
            <a:r>
              <a:rPr lang="en-GB" sz="1800" kern="0" dirty="0"/>
              <a:t>Highly precise power curve measurement for all nacelle LiDAR datasets</a:t>
            </a:r>
          </a:p>
          <a:p>
            <a:pPr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kern="0" dirty="0" smtClean="0"/>
              <a:t>For each dataset where a comparison can be made, nacelle </a:t>
            </a:r>
            <a:r>
              <a:rPr lang="en-GB" kern="0" dirty="0"/>
              <a:t>LiDAR power curve precision is superior to that achieved using </a:t>
            </a:r>
            <a:r>
              <a:rPr lang="en-GB" kern="0" dirty="0" smtClean="0"/>
              <a:t>masts</a:t>
            </a:r>
            <a:endParaRPr lang="en-GB" kern="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83166" y="1784549"/>
            <a:ext cx="0" cy="121642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0800000">
            <a:off x="151684" y="1442051"/>
            <a:ext cx="353943" cy="1457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FF0000"/>
                </a:solidFill>
              </a:rPr>
              <a:t>More scatter</a:t>
            </a:r>
            <a:endParaRPr lang="en-GB" sz="11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0800000" flipV="1">
            <a:off x="573642" y="3375221"/>
            <a:ext cx="0" cy="1216427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0800000">
            <a:off x="134178" y="3000976"/>
            <a:ext cx="353943" cy="1457325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00B050"/>
                </a:solidFill>
              </a:rPr>
              <a:t>Less scatter</a:t>
            </a:r>
            <a:endParaRPr lang="en-GB" sz="1100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41452" y="1158842"/>
            <a:ext cx="165538" cy="162472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143391" y="1161392"/>
            <a:ext cx="165538" cy="1624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447648" y="1036800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Onshore</a:t>
            </a:r>
            <a:endParaRPr lang="en-GB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7397" y="1055412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Offshore</a:t>
            </a:r>
            <a:endParaRPr lang="en-GB" dirty="0">
              <a:latin typeface="+mn-lt"/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08" y="1593386"/>
            <a:ext cx="7565170" cy="34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030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</a:t>
            </a:r>
            <a:r>
              <a:rPr lang="en-GB" dirty="0" smtClean="0"/>
              <a:t>Self-Consistency</a:t>
            </a:r>
            <a:endParaRPr lang="en-GB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76281" y="5202617"/>
            <a:ext cx="7992143" cy="1545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273050" lvl="1" indent="-273050">
              <a:lnSpc>
                <a:spcPct val="105000"/>
              </a:lnSpc>
              <a:buFontTx/>
              <a:buChar char="•"/>
            </a:pPr>
            <a:r>
              <a:rPr lang="en-GB" sz="1800" kern="0" dirty="0"/>
              <a:t>Highly precise power curve measurement for all nacelle LiDAR datasets</a:t>
            </a:r>
          </a:p>
          <a:p>
            <a:pPr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kern="0" dirty="0" smtClean="0"/>
              <a:t>For each dataset where a comparison can be made, nacelle </a:t>
            </a:r>
            <a:r>
              <a:rPr lang="en-GB" kern="0" dirty="0"/>
              <a:t>LiDAR power curve precision is superior to that achieved using </a:t>
            </a:r>
            <a:r>
              <a:rPr lang="en-GB" kern="0" dirty="0" smtClean="0"/>
              <a:t>masts</a:t>
            </a:r>
            <a:endParaRPr lang="en-GB" kern="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83166" y="1784549"/>
            <a:ext cx="0" cy="121642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0800000">
            <a:off x="151684" y="1442051"/>
            <a:ext cx="353943" cy="1457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FF0000"/>
                </a:solidFill>
              </a:rPr>
              <a:t>More scatter</a:t>
            </a:r>
            <a:endParaRPr lang="en-GB" sz="11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0800000" flipV="1">
            <a:off x="573642" y="3375221"/>
            <a:ext cx="0" cy="1216427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0800000">
            <a:off x="134178" y="3000976"/>
            <a:ext cx="353943" cy="1457325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en-GB" sz="1100" b="1" dirty="0" smtClean="0">
                <a:solidFill>
                  <a:srgbClr val="00B050"/>
                </a:solidFill>
              </a:rPr>
              <a:t>Less scatter</a:t>
            </a:r>
            <a:endParaRPr lang="en-GB" sz="1100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41452" y="1158842"/>
            <a:ext cx="165538" cy="162472"/>
          </a:xfrm>
          <a:prstGeom prst="rect">
            <a:avLst/>
          </a:prstGeom>
          <a:solidFill>
            <a:srgbClr val="F37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143391" y="1161392"/>
            <a:ext cx="165538" cy="1624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447648" y="1036800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Onshore</a:t>
            </a:r>
            <a:endParaRPr lang="en-GB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7397" y="1055412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Offshore</a:t>
            </a:r>
            <a:endParaRPr lang="en-GB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4" y="1686731"/>
            <a:ext cx="7436216" cy="337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070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69900" y="1576060"/>
            <a:ext cx="8013700" cy="3898618"/>
          </a:xfrm>
        </p:spPr>
        <p:txBody>
          <a:bodyPr/>
          <a:lstStyle/>
          <a:p>
            <a:pPr algn="ctr">
              <a:buNone/>
            </a:pPr>
            <a:r>
              <a:rPr lang="en-GB" sz="4000" b="1" dirty="0" smtClean="0"/>
              <a:t>Power Curve Sensitivity Analysis</a:t>
            </a:r>
          </a:p>
          <a:p>
            <a:pPr algn="ctr">
              <a:buNone/>
            </a:pPr>
            <a:endParaRPr lang="en-GB" sz="4000" dirty="0"/>
          </a:p>
          <a:p>
            <a:pPr marL="466725" lvl="1" indent="0" algn="ctr">
              <a:buNone/>
            </a:pPr>
            <a:r>
              <a:rPr lang="en-GB" sz="2800" dirty="0" smtClean="0"/>
              <a:t>What key variables are associated with variation in performance?</a:t>
            </a:r>
          </a:p>
          <a:p>
            <a:pPr algn="ctr"/>
            <a:endParaRPr lang="en-GB" sz="3000" dirty="0" smtClean="0"/>
          </a:p>
          <a:p>
            <a:pPr marL="466725" lvl="1" indent="0" algn="ctr">
              <a:buNone/>
            </a:pPr>
            <a:r>
              <a:rPr lang="en-GB" sz="2800" dirty="0" smtClean="0"/>
              <a:t>Are there differences between mast and LiDAR sensitivities?</a:t>
            </a:r>
            <a:endParaRPr lang="en-GB" dirty="0" smtClean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 smtClean="0"/>
              <a:t>Analysis – Sensitivity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2268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Sensitivity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85750" y="5988963"/>
            <a:ext cx="8610600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500" kern="0" dirty="0" smtClean="0"/>
              <a:t>Wind speed measurement is completely precise and enough to predict power with no error.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85750" y="846389"/>
            <a:ext cx="763603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Hypothetical power curve with 0% NMAE</a:t>
            </a:r>
            <a:endParaRPr lang="en-GB" b="1" kern="0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67" y="1265773"/>
            <a:ext cx="7103888" cy="457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3009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Sensitivity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85750" y="5988963"/>
            <a:ext cx="8610600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500" kern="0" dirty="0" smtClean="0"/>
              <a:t>Wind speed and TI measurements are completely precise and enough to predict power with no error.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85750" y="846389"/>
            <a:ext cx="8610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Adding deterministic variation due to TI (IEC Draft TI Renormalisation)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23" y="1391480"/>
            <a:ext cx="6811809" cy="439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176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pic>
        <p:nvPicPr>
          <p:cNvPr id="1026" name="Picture 2" descr="C:\Users\aclerc\Desktop\Temp\owa-partner-log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0" y="3869008"/>
            <a:ext cx="4762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clerc\Desktop\Temp\carbon_trust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580568"/>
            <a:ext cx="2286000" cy="138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85750" y="1257174"/>
            <a:ext cx="3841750" cy="513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en-GB" kern="0" dirty="0" smtClean="0"/>
              <a:t>Project Overview</a:t>
            </a:r>
            <a:endParaRPr lang="en-GB" kern="0" dirty="0"/>
          </a:p>
          <a:p>
            <a:pPr>
              <a:lnSpc>
                <a:spcPct val="150000"/>
              </a:lnSpc>
            </a:pPr>
            <a:r>
              <a:rPr lang="en-GB" kern="0" dirty="0" smtClean="0"/>
              <a:t>Analysis Results</a:t>
            </a:r>
          </a:p>
          <a:p>
            <a:pPr lvl="1">
              <a:lnSpc>
                <a:spcPct val="150000"/>
              </a:lnSpc>
            </a:pPr>
            <a:r>
              <a:rPr lang="en-GB" kern="0" dirty="0" smtClean="0"/>
              <a:t>Power Curve Comparisons</a:t>
            </a:r>
            <a:endParaRPr lang="en-GB" kern="0" dirty="0"/>
          </a:p>
          <a:p>
            <a:pPr lvl="1">
              <a:lnSpc>
                <a:spcPct val="150000"/>
              </a:lnSpc>
            </a:pPr>
            <a:r>
              <a:rPr lang="en-GB" kern="0" dirty="0" smtClean="0"/>
              <a:t>Power Curve Self-Consistency</a:t>
            </a:r>
          </a:p>
          <a:p>
            <a:pPr lvl="1">
              <a:lnSpc>
                <a:spcPct val="150000"/>
              </a:lnSpc>
            </a:pPr>
            <a:r>
              <a:rPr lang="en-GB" kern="0" dirty="0" smtClean="0"/>
              <a:t>Sensitivity Analysis</a:t>
            </a:r>
          </a:p>
          <a:p>
            <a:pPr lvl="1">
              <a:lnSpc>
                <a:spcPct val="150000"/>
              </a:lnSpc>
            </a:pPr>
            <a:r>
              <a:rPr lang="en-GB" kern="0" dirty="0" smtClean="0"/>
              <a:t>Correction Methods</a:t>
            </a:r>
          </a:p>
          <a:p>
            <a:pPr>
              <a:lnSpc>
                <a:spcPct val="150000"/>
              </a:lnSpc>
            </a:pPr>
            <a:r>
              <a:rPr lang="en-GB" kern="0" dirty="0" smtClean="0"/>
              <a:t>Conclusions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50971" r="49477" b="6577"/>
          <a:stretch/>
        </p:blipFill>
        <p:spPr bwMode="auto">
          <a:xfrm>
            <a:off x="4222750" y="1215445"/>
            <a:ext cx="2155663" cy="214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89" y="4446361"/>
            <a:ext cx="3194425" cy="1713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73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Sensitivity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85750" y="6207331"/>
            <a:ext cx="8610600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500" kern="0" dirty="0" smtClean="0"/>
              <a:t>Systematic variation with TI is clearly discernible particularly in the knee region.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85750" y="846389"/>
            <a:ext cx="8610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Binning by TI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03" y="1187753"/>
            <a:ext cx="7105233" cy="5019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2519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Sensitivity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85750" y="6180035"/>
            <a:ext cx="8610600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500" kern="0" dirty="0" smtClean="0"/>
              <a:t>Systematic variation with TI is less easy to discern; it is masked by noise.</a:t>
            </a:r>
          </a:p>
          <a:p>
            <a:pPr algn="just">
              <a:lnSpc>
                <a:spcPct val="105000"/>
              </a:lnSpc>
            </a:pPr>
            <a:r>
              <a:rPr lang="en-GB" sz="1500" kern="0" dirty="0" smtClean="0"/>
              <a:t>Low power curve scatter helps the effect of environmental variables to be identified.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85750" y="846389"/>
            <a:ext cx="8610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Adding random Gaussian noise to the wind speed signal</a:t>
            </a:r>
            <a:endParaRPr lang="en-GB" kern="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76" y="1170239"/>
            <a:ext cx="6904348" cy="500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8437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Sensitivity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85750" y="4733369"/>
            <a:ext cx="8610600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500" kern="0" dirty="0" smtClean="0"/>
              <a:t>Nacelle LiDAR and masts show the same sensitivity pattern.  Shear and Turbulence are the most significant factors for power curve variation.  </a:t>
            </a:r>
          </a:p>
          <a:p>
            <a:pPr algn="just">
              <a:lnSpc>
                <a:spcPct val="105000"/>
              </a:lnSpc>
            </a:pPr>
            <a:r>
              <a:rPr lang="en-GB" sz="1500" kern="0" dirty="0" smtClean="0"/>
              <a:t>LiDAR Tilt Angle is not associated with significant power curve variation </a:t>
            </a:r>
          </a:p>
          <a:p>
            <a:pPr lvl="1" algn="just">
              <a:lnSpc>
                <a:spcPct val="105000"/>
              </a:lnSpc>
            </a:pPr>
            <a:r>
              <a:rPr lang="en-GB" sz="1300" kern="0" dirty="0" smtClean="0"/>
              <a:t>Mast and LiDAR analyses show comparable variation metric (mast slightly higher). The influence is therefore thought to be due to cross correlation with other variables.</a:t>
            </a:r>
          </a:p>
          <a:p>
            <a:pPr algn="just">
              <a:lnSpc>
                <a:spcPct val="105000"/>
              </a:lnSpc>
            </a:pPr>
            <a:r>
              <a:rPr lang="en-GB" sz="1500" kern="0" dirty="0" smtClean="0"/>
              <a:t>TP </a:t>
            </a:r>
            <a:r>
              <a:rPr lang="en-GB" sz="1500" kern="0" dirty="0"/>
              <a:t>scanning LiDAR </a:t>
            </a:r>
            <a:r>
              <a:rPr lang="en-GB" sz="1500" kern="0" dirty="0" smtClean="0"/>
              <a:t>shows a similar sensitivity pattern but the result is based on only one test</a:t>
            </a:r>
            <a:endParaRPr lang="en-GB" sz="1300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956706"/>
            <a:ext cx="6578600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346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85750" y="2132342"/>
            <a:ext cx="8013700" cy="1112567"/>
          </a:xfrm>
        </p:spPr>
        <p:txBody>
          <a:bodyPr/>
          <a:lstStyle/>
          <a:p>
            <a:pPr algn="ctr">
              <a:buNone/>
            </a:pPr>
            <a:r>
              <a:rPr lang="en-GB" sz="4000" b="1" dirty="0" smtClean="0"/>
              <a:t>Correction Methods</a:t>
            </a:r>
          </a:p>
          <a:p>
            <a:pPr algn="ctr">
              <a:buNone/>
            </a:pPr>
            <a:endParaRPr lang="en-GB" sz="4000" dirty="0"/>
          </a:p>
          <a:p>
            <a:pPr marL="466725" lvl="1" indent="0" algn="ctr">
              <a:buNone/>
            </a:pPr>
            <a:r>
              <a:rPr lang="en-GB" sz="2800" dirty="0" smtClean="0"/>
              <a:t>TI Renormalisation</a:t>
            </a:r>
          </a:p>
          <a:p>
            <a:pPr marL="466725" lvl="1" indent="0" algn="ctr">
              <a:buNone/>
            </a:pPr>
            <a:r>
              <a:rPr lang="en-GB" sz="2800" dirty="0" smtClean="0"/>
              <a:t>REWS</a:t>
            </a:r>
            <a:endParaRPr lang="en-GB" dirty="0" smtClean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 smtClean="0"/>
              <a:t>Analysis – Sensitivity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2677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Correction Methods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763603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Turbulence Renormalisation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7676" y="5373279"/>
            <a:ext cx="7992143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r>
              <a:rPr lang="en-GB" sz="1500" kern="0" dirty="0" smtClean="0"/>
              <a:t>Using either LiDAR or mast sensitivity of the power curve to TI is reduced through the application of TI renormalisation for both Cyclops and </a:t>
            </a:r>
            <a:r>
              <a:rPr lang="en-GB" sz="1500" kern="0" dirty="0" err="1" smtClean="0"/>
              <a:t>Rødsand</a:t>
            </a:r>
            <a:r>
              <a:rPr lang="en-GB" sz="1500" kern="0" dirty="0" smtClean="0"/>
              <a:t> 2 T73</a:t>
            </a:r>
          </a:p>
          <a:p>
            <a:pPr>
              <a:lnSpc>
                <a:spcPct val="105000"/>
              </a:lnSpc>
            </a:pPr>
            <a:r>
              <a:rPr lang="en-GB" sz="1500" kern="0" dirty="0" smtClean="0"/>
              <a:t>These results imply that TI renormalisation can be applied successfully using LiDAR measured TI signal as long as reference and measured TI are consistent</a:t>
            </a:r>
          </a:p>
          <a:p>
            <a:pPr>
              <a:lnSpc>
                <a:spcPct val="105000"/>
              </a:lnSpc>
            </a:pPr>
            <a:endParaRPr lang="en-GB" sz="1100" kern="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7" y="1488394"/>
            <a:ext cx="7986713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692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Correction Methods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56254" r="51090" b="9278"/>
          <a:stretch/>
        </p:blipFill>
        <p:spPr bwMode="auto">
          <a:xfrm>
            <a:off x="2672922" y="1511095"/>
            <a:ext cx="3641649" cy="372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763603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REWS Analysis for Cyclops nacelle LiDAR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7676" y="5373279"/>
            <a:ext cx="7992143" cy="5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r>
              <a:rPr lang="en-GB" sz="1500" kern="0" dirty="0"/>
              <a:t>For </a:t>
            </a:r>
            <a:r>
              <a:rPr lang="en-GB" sz="1500" kern="0" dirty="0" smtClean="0"/>
              <a:t>the Cyclops dataset, using REWS as opposed to HHWS does not reduce the scatter (NMAE is slightly higher when using REWS).</a:t>
            </a:r>
          </a:p>
          <a:p>
            <a:pPr>
              <a:lnSpc>
                <a:spcPct val="105000"/>
              </a:lnSpc>
            </a:pPr>
            <a:r>
              <a:rPr lang="en-GB" sz="1500" kern="0" dirty="0" smtClean="0"/>
              <a:t>Power curve sensitivity to shear exponent is not reduced by using the REWS for Cyclops.</a:t>
            </a:r>
          </a:p>
          <a:p>
            <a:pPr>
              <a:lnSpc>
                <a:spcPct val="105000"/>
              </a:lnSpc>
            </a:pPr>
            <a:endParaRPr lang="en-GB" sz="1100" kern="0" dirty="0" smtClean="0"/>
          </a:p>
        </p:txBody>
      </p:sp>
    </p:spTree>
    <p:extLst>
      <p:ext uri="{BB962C8B-B14F-4D97-AF65-F5344CB8AC3E}">
        <p14:creationId xmlns:p14="http://schemas.microsoft.com/office/powerpoint/2010/main" val="3225967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1240" y="1842428"/>
            <a:ext cx="7334250" cy="942975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Conclusions</a:t>
            </a:r>
            <a:endParaRPr lang="en-GB" dirty="0" smtClean="0">
              <a:solidFill>
                <a:schemeClr val="accent3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31" y="3567137"/>
            <a:ext cx="4354430" cy="23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50971" r="49477" b="6577"/>
          <a:stretch/>
        </p:blipFill>
        <p:spPr bwMode="auto">
          <a:xfrm>
            <a:off x="5282082" y="3066756"/>
            <a:ext cx="3496158" cy="3477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050" y="1181100"/>
            <a:ext cx="8418512" cy="5207000"/>
          </a:xfrm>
        </p:spPr>
        <p:txBody>
          <a:bodyPr/>
          <a:lstStyle/>
          <a:p>
            <a:pPr algn="just">
              <a:lnSpc>
                <a:spcPct val="140000"/>
              </a:lnSpc>
            </a:pPr>
            <a:r>
              <a:rPr lang="en-GB" sz="2000" dirty="0" smtClean="0"/>
              <a:t>Both nacelle and TP scanning LiDARs can be used to perform precise measurements of power curves </a:t>
            </a:r>
            <a:r>
              <a:rPr lang="en-GB" sz="2000" b="1" dirty="0" smtClean="0"/>
              <a:t>offshore</a:t>
            </a:r>
          </a:p>
          <a:p>
            <a:pPr algn="just">
              <a:lnSpc>
                <a:spcPct val="140000"/>
              </a:lnSpc>
            </a:pPr>
            <a:endParaRPr lang="en-GB" sz="2000" dirty="0" smtClean="0"/>
          </a:p>
          <a:p>
            <a:pPr algn="just">
              <a:lnSpc>
                <a:spcPct val="140000"/>
              </a:lnSpc>
            </a:pPr>
            <a:r>
              <a:rPr lang="en-GB" sz="2000" dirty="0" smtClean="0"/>
              <a:t>Insufficient data to properly evaluate application of floating LiDAR to power performance measurement</a:t>
            </a:r>
          </a:p>
          <a:p>
            <a:pPr algn="just">
              <a:lnSpc>
                <a:spcPct val="140000"/>
              </a:lnSpc>
            </a:pPr>
            <a:endParaRPr lang="en-GB" sz="2000" dirty="0" smtClean="0"/>
          </a:p>
          <a:p>
            <a:pPr>
              <a:lnSpc>
                <a:spcPct val="140000"/>
              </a:lnSpc>
            </a:pPr>
            <a:r>
              <a:rPr lang="en-GB" sz="2000" dirty="0"/>
              <a:t>For the datasets studied TI renormalisation using a nacelle LiDAR TI measurement is equally effective as mast based TI renormalisation</a:t>
            </a:r>
          </a:p>
          <a:p>
            <a:pPr algn="just">
              <a:lnSpc>
                <a:spcPct val="140000"/>
              </a:lnSpc>
            </a:pPr>
            <a:endParaRPr lang="en-GB" sz="2000" dirty="0" smtClean="0"/>
          </a:p>
          <a:p>
            <a:pPr algn="just">
              <a:lnSpc>
                <a:spcPct val="140000"/>
              </a:lnSpc>
            </a:pPr>
            <a:r>
              <a:rPr lang="en-GB" sz="2000" dirty="0" smtClean="0"/>
              <a:t>For Cyclops use of REWS correction does not reduce power curve scatter or power curve sensitivity to shear exponent</a:t>
            </a:r>
            <a:endParaRPr lang="en-GB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6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40000"/>
              </a:lnSpc>
            </a:pPr>
            <a:r>
              <a:rPr lang="en-GB" dirty="0"/>
              <a:t>Future work:</a:t>
            </a:r>
          </a:p>
          <a:p>
            <a:pPr lvl="1" algn="just">
              <a:lnSpc>
                <a:spcPct val="140000"/>
              </a:lnSpc>
            </a:pPr>
            <a:r>
              <a:rPr lang="en-GB" dirty="0" smtClean="0"/>
              <a:t>A </a:t>
            </a:r>
            <a:r>
              <a:rPr lang="en-GB" dirty="0"/>
              <a:t>public report will be released covering the contents of this presentation in more detail</a:t>
            </a:r>
          </a:p>
          <a:p>
            <a:endParaRPr lang="en-GB" sz="2000" dirty="0" smtClean="0"/>
          </a:p>
          <a:p>
            <a:endParaRPr lang="en-GB" sz="2000" dirty="0" smtClean="0"/>
          </a:p>
          <a:p>
            <a:r>
              <a:rPr lang="en-GB" dirty="0" smtClean="0"/>
              <a:t>Thank you to the Carbon Trust, OWA TWG and dataset providers!</a:t>
            </a:r>
            <a:endParaRPr lang="en-GB" dirty="0"/>
          </a:p>
        </p:txBody>
      </p:sp>
      <p:pic>
        <p:nvPicPr>
          <p:cNvPr id="4" name="Picture 2" descr="C:\Users\aclerc\Desktop\Temp\owa-partner-log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102" y="3988601"/>
            <a:ext cx="4762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clerc\Desktop\Temp\carbon_trust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8" y="4293385"/>
            <a:ext cx="2663059" cy="161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061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GB"/>
          </a:p>
        </p:txBody>
      </p:sp>
      <p:pic>
        <p:nvPicPr>
          <p:cNvPr id="3" name="Picture 5" descr="Holding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sfeeney\Desktop\Handy Documents\RES_CMYK_STRAP_poweringChan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827" y="875281"/>
            <a:ext cx="8098973" cy="5399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1045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134476"/>
            <a:ext cx="8215045" cy="4613275"/>
          </a:xfrm>
        </p:spPr>
        <p:txBody>
          <a:bodyPr/>
          <a:lstStyle/>
          <a:p>
            <a:pPr algn="just"/>
            <a:r>
              <a:rPr lang="en-GB" dirty="0" smtClean="0"/>
              <a:t>Project comprises detailed analysis of existing LiDAR based power curve datasets submitted by OWA members and RES</a:t>
            </a:r>
          </a:p>
          <a:p>
            <a:pPr algn="just"/>
            <a:endParaRPr lang="en-GB" dirty="0"/>
          </a:p>
          <a:p>
            <a:pPr algn="just"/>
            <a:r>
              <a:rPr lang="en-GB" dirty="0" smtClean="0"/>
              <a:t>Datasets </a:t>
            </a:r>
            <a:r>
              <a:rPr lang="en-GB" dirty="0"/>
              <a:t>represent </a:t>
            </a:r>
            <a:r>
              <a:rPr lang="en-GB" dirty="0" smtClean="0"/>
              <a:t>most common approaches offshore:</a:t>
            </a:r>
            <a:endParaRPr lang="en-GB" dirty="0"/>
          </a:p>
          <a:p>
            <a:pPr lvl="1" algn="just"/>
            <a:r>
              <a:rPr lang="en-GB" dirty="0" smtClean="0"/>
              <a:t>Nacelle </a:t>
            </a:r>
            <a:r>
              <a:rPr lang="en-GB" dirty="0"/>
              <a:t>mounted LiDAR</a:t>
            </a:r>
          </a:p>
          <a:p>
            <a:pPr lvl="1" algn="just"/>
            <a:r>
              <a:rPr lang="en-GB" dirty="0"/>
              <a:t>Transition Piece (TP) mounted scanning </a:t>
            </a:r>
            <a:r>
              <a:rPr lang="en-GB" dirty="0" smtClean="0"/>
              <a:t>LiDAR</a:t>
            </a:r>
            <a:endParaRPr lang="en-GB" dirty="0"/>
          </a:p>
          <a:p>
            <a:pPr lvl="1" algn="just"/>
            <a:r>
              <a:rPr lang="en-GB" dirty="0"/>
              <a:t>Floating LiDAR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29473" r="26037" b="19106"/>
          <a:stretch/>
        </p:blipFill>
        <p:spPr bwMode="auto">
          <a:xfrm>
            <a:off x="414097" y="3548843"/>
            <a:ext cx="4362124" cy="302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1" t="30926" r="26110" b="16607"/>
          <a:stretch/>
        </p:blipFill>
        <p:spPr bwMode="auto">
          <a:xfrm>
            <a:off x="461395" y="3558495"/>
            <a:ext cx="4362124" cy="307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220752"/>
              </p:ext>
            </p:extLst>
          </p:nvPr>
        </p:nvGraphicFramePr>
        <p:xfrm>
          <a:off x="4917162" y="3555244"/>
          <a:ext cx="4100714" cy="3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217"/>
                <a:gridCol w="27904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Technology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Datasets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Nacelle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5 datasets in total,</a:t>
                      </a:r>
                    </a:p>
                    <a:p>
                      <a:pPr algn="l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 concurrent with masts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Scanning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2 datasets,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 comparable with each other, but no concurrent mast data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Floating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2 datasets: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One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 dataset too far from turbine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One dataset too short for quantitative analysis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9" t="20689" r="17120" b="15195"/>
          <a:stretch/>
        </p:blipFill>
        <p:spPr bwMode="auto">
          <a:xfrm>
            <a:off x="477161" y="3617750"/>
            <a:ext cx="4392307" cy="298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71088" y="3121573"/>
            <a:ext cx="351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+mn-lt"/>
              </a:rPr>
              <a:t>Dataset summary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3465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90551" y="1701303"/>
            <a:ext cx="7810500" cy="1837598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Uncertainty Discussion</a:t>
            </a:r>
            <a:endParaRPr lang="en-GB" sz="3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70671" y="3538900"/>
            <a:ext cx="724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n-lt"/>
              </a:rPr>
              <a:t>Can LiDARs achieve lower uncertainty than masts?</a:t>
            </a:r>
            <a:endParaRPr lang="en-GB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51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44175" r="19360" b="21471"/>
          <a:stretch/>
        </p:blipFill>
        <p:spPr bwMode="auto">
          <a:xfrm>
            <a:off x="285750" y="1070491"/>
            <a:ext cx="8561631" cy="366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 smtClean="0"/>
              <a:t>Illustrative Uncertainties</a:t>
            </a:r>
            <a:endParaRPr lang="en-GB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0320" y="4851399"/>
            <a:ext cx="8532489" cy="184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sz="1600" kern="0" dirty="0">
                <a:solidFill>
                  <a:srgbClr val="000000"/>
                </a:solidFill>
              </a:rPr>
              <a:t>LiDAR power curve uncertainties must always be higher than mast power curve uncertainty due to LiDAR wind speed calibration against </a:t>
            </a:r>
            <a:r>
              <a:rPr lang="en-GB" sz="1600" kern="0" dirty="0" smtClean="0">
                <a:solidFill>
                  <a:srgbClr val="000000"/>
                </a:solidFill>
              </a:rPr>
              <a:t>an anemometer</a:t>
            </a:r>
            <a:endParaRPr lang="en-GB" sz="1200" kern="0" dirty="0">
              <a:solidFill>
                <a:srgbClr val="000000"/>
              </a:solidFill>
            </a:endParaRPr>
          </a:p>
          <a:p>
            <a:pPr algn="just">
              <a:lnSpc>
                <a:spcPct val="105000"/>
              </a:lnSpc>
            </a:pPr>
            <a:endParaRPr lang="en-GB" sz="1600" kern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93900" y="1891111"/>
            <a:ext cx="211903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rgbClr val="000000"/>
                </a:solidFill>
                <a:latin typeface="Arial" charset="0"/>
              </a:rPr>
              <a:t>Large uncertainty contribution from reference anemometer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203700" y="2374900"/>
            <a:ext cx="2211614" cy="100330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3312837" y="2761696"/>
            <a:ext cx="444500" cy="616504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44444" y="1518801"/>
            <a:ext cx="1723355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0000"/>
                </a:solidFill>
                <a:latin typeface="Arial" charset="0"/>
              </a:rPr>
              <a:t>Additional uncertainty due to </a:t>
            </a:r>
            <a:r>
              <a:rPr lang="en-GB" sz="1400" dirty="0">
                <a:solidFill>
                  <a:srgbClr val="000000"/>
                </a:solidFill>
              </a:rPr>
              <a:t>pointing </a:t>
            </a:r>
            <a:r>
              <a:rPr lang="en-GB" sz="1400" dirty="0" smtClean="0">
                <a:solidFill>
                  <a:srgbClr val="000000"/>
                </a:solidFill>
              </a:rPr>
              <a:t>accuracy, horizontal </a:t>
            </a:r>
            <a:r>
              <a:rPr lang="en-GB" sz="1400" dirty="0" smtClean="0">
                <a:solidFill>
                  <a:srgbClr val="000000"/>
                </a:solidFill>
                <a:latin typeface="Arial" charset="0"/>
              </a:rPr>
              <a:t>vector reconstruction</a:t>
            </a:r>
            <a:endParaRPr lang="en-GB" sz="14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985000" y="2260443"/>
            <a:ext cx="359444" cy="809505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45931" y="3597905"/>
            <a:ext cx="7886878" cy="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688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44175" r="19360" b="21471"/>
          <a:stretch/>
        </p:blipFill>
        <p:spPr bwMode="auto">
          <a:xfrm>
            <a:off x="285750" y="1070491"/>
            <a:ext cx="8561631" cy="366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 smtClean="0"/>
              <a:t>Illustrative Uncertainties</a:t>
            </a:r>
            <a:endParaRPr lang="en-GB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0320" y="4851399"/>
            <a:ext cx="8532489" cy="184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GB" kern="0" dirty="0" smtClean="0">
                <a:solidFill>
                  <a:srgbClr val="000000"/>
                </a:solidFill>
              </a:rPr>
              <a:t>Key potential for improvement: improve the wind speed reference used in LiDAR calibration</a:t>
            </a:r>
          </a:p>
          <a:p>
            <a:pPr algn="just">
              <a:lnSpc>
                <a:spcPct val="105000"/>
              </a:lnSpc>
            </a:pPr>
            <a:endParaRPr lang="en-GB" kern="0" dirty="0" smtClean="0">
              <a:solidFill>
                <a:srgbClr val="000000"/>
              </a:solidFill>
            </a:endParaRPr>
          </a:p>
          <a:p>
            <a:pPr algn="just">
              <a:lnSpc>
                <a:spcPct val="105000"/>
              </a:lnSpc>
            </a:pPr>
            <a:r>
              <a:rPr lang="en-GB" kern="0" dirty="0" smtClean="0">
                <a:solidFill>
                  <a:srgbClr val="000000"/>
                </a:solidFill>
              </a:rPr>
              <a:t>The </a:t>
            </a:r>
            <a:r>
              <a:rPr lang="en-GB" kern="0" dirty="0">
                <a:solidFill>
                  <a:srgbClr val="000000"/>
                </a:solidFill>
              </a:rPr>
              <a:t>relatively high uncertainty assigned to LiDAR measured power curves is strange given their precision and consistently close agreement with masts</a:t>
            </a:r>
            <a:endParaRPr lang="en-GB" sz="1100" kern="0" dirty="0">
              <a:solidFill>
                <a:srgbClr val="000000"/>
              </a:solidFill>
            </a:endParaRPr>
          </a:p>
          <a:p>
            <a:pPr algn="just">
              <a:lnSpc>
                <a:spcPct val="105000"/>
              </a:lnSpc>
            </a:pPr>
            <a:endParaRPr lang="en-GB" kern="0" dirty="0">
              <a:solidFill>
                <a:srgbClr val="000000"/>
              </a:solidFill>
            </a:endParaRPr>
          </a:p>
          <a:p>
            <a:pPr algn="just">
              <a:lnSpc>
                <a:spcPct val="105000"/>
              </a:lnSpc>
            </a:pPr>
            <a:endParaRPr lang="en-GB" kern="0" dirty="0" smtClean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5931" y="3597905"/>
            <a:ext cx="7886878" cy="0"/>
          </a:xfrm>
          <a:prstGeom prst="line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 rot="5400000">
            <a:off x="4351427" y="3255186"/>
            <a:ext cx="647114" cy="590843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Arrow 17"/>
          <p:cNvSpPr/>
          <p:nvPr/>
        </p:nvSpPr>
        <p:spPr>
          <a:xfrm rot="5400000">
            <a:off x="6969932" y="3223654"/>
            <a:ext cx="647114" cy="590843"/>
          </a:xfrm>
          <a:prstGeom prst="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941938" y="3274784"/>
            <a:ext cx="1409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+mn-lt"/>
              </a:rPr>
              <a:t>Improve WS reference?</a:t>
            </a:r>
            <a:endParaRPr lang="en-GB" sz="1600" dirty="0">
              <a:latin typeface="+mn-lt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7174064" y="2756563"/>
            <a:ext cx="247087" cy="590843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7599994" y="2328531"/>
            <a:ext cx="1531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+mn-lt"/>
              </a:rPr>
              <a:t>Improved calibration procedure?</a:t>
            </a:r>
            <a:endParaRPr lang="en-GB" sz="1600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12694" y="3263909"/>
            <a:ext cx="1409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+mn-lt"/>
              </a:rPr>
              <a:t>Improve WS reference?</a:t>
            </a: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323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6" grpId="0"/>
      <p:bldP spid="21" grpId="0" animBg="1"/>
      <p:bldP spid="22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Uncertainty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4822"/>
            <a:ext cx="8002587" cy="4613275"/>
          </a:xfrm>
        </p:spPr>
        <p:txBody>
          <a:bodyPr/>
          <a:lstStyle/>
          <a:p>
            <a:r>
              <a:rPr lang="en-GB" sz="2800" dirty="0" smtClean="0"/>
              <a:t>Accurate: average of measurements is near the bullseye</a:t>
            </a:r>
          </a:p>
          <a:p>
            <a:r>
              <a:rPr lang="en-GB" sz="2800" dirty="0" smtClean="0"/>
              <a:t>Precise (Repeatable): measurements are consistent (low scatter)</a:t>
            </a:r>
          </a:p>
        </p:txBody>
      </p:sp>
      <p:pic>
        <p:nvPicPr>
          <p:cNvPr id="1026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45" b="53641"/>
          <a:stretch/>
        </p:blipFill>
        <p:spPr bwMode="auto">
          <a:xfrm>
            <a:off x="6139040" y="3560846"/>
            <a:ext cx="2149297" cy="21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 r="24413" b="53641"/>
          <a:stretch/>
        </p:blipFill>
        <p:spPr bwMode="auto">
          <a:xfrm>
            <a:off x="611559" y="3560846"/>
            <a:ext cx="2122429" cy="21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0" r="49921" b="53641"/>
          <a:stretch/>
        </p:blipFill>
        <p:spPr bwMode="auto">
          <a:xfrm>
            <a:off x="3237755" y="3560846"/>
            <a:ext cx="2112337" cy="21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73699" y="3088426"/>
            <a:ext cx="3558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800" u="sng" dirty="0" smtClean="0">
                <a:solidFill>
                  <a:srgbClr val="000000"/>
                </a:solidFill>
              </a:rPr>
              <a:t>Precise </a:t>
            </a:r>
            <a:r>
              <a:rPr lang="en-GB" sz="2800" i="1" u="sng" dirty="0" smtClean="0">
                <a:solidFill>
                  <a:srgbClr val="000000"/>
                </a:solidFill>
              </a:rPr>
              <a:t>and</a:t>
            </a:r>
            <a:r>
              <a:rPr lang="en-GB" sz="2800" u="sng" dirty="0" smtClean="0">
                <a:solidFill>
                  <a:srgbClr val="000000"/>
                </a:solidFill>
              </a:rPr>
              <a:t> </a:t>
            </a:r>
            <a:r>
              <a:rPr lang="en-GB" sz="2800" u="sng" dirty="0">
                <a:solidFill>
                  <a:srgbClr val="000000"/>
                </a:solidFill>
              </a:rPr>
              <a:t>Accurate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9570" y="3088100"/>
            <a:ext cx="1906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800" u="sng" dirty="0">
                <a:solidFill>
                  <a:srgbClr val="000000"/>
                </a:solidFill>
              </a:rPr>
              <a:t>Accurate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5856" y="310958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800" u="sng" dirty="0" smtClean="0">
                <a:solidFill>
                  <a:srgbClr val="000000"/>
                </a:solidFill>
              </a:rPr>
              <a:t>Precise</a:t>
            </a:r>
            <a:endParaRPr lang="en-GB" sz="2800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07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45" b="53641"/>
          <a:stretch/>
        </p:blipFill>
        <p:spPr bwMode="auto">
          <a:xfrm>
            <a:off x="7437649" y="5340484"/>
            <a:ext cx="1320907" cy="132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0" r="49921" b="53641"/>
          <a:stretch/>
        </p:blipFill>
        <p:spPr bwMode="auto">
          <a:xfrm>
            <a:off x="7433971" y="4118112"/>
            <a:ext cx="1310071" cy="13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clerc\Desktop\Temp\accuracy-preci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 r="24413" b="53641"/>
          <a:stretch/>
        </p:blipFill>
        <p:spPr bwMode="auto">
          <a:xfrm>
            <a:off x="2492802" y="4377766"/>
            <a:ext cx="2122429" cy="21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6618" y="3025037"/>
            <a:ext cx="307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000000"/>
                </a:solidFill>
                <a:latin typeface="Arial" charset="0"/>
              </a:rPr>
              <a:t>A mast measured power curve is accurate but less repeatable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7038" y="3394368"/>
            <a:ext cx="3768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000000"/>
                </a:solidFill>
                <a:latin typeface="Arial" charset="0"/>
              </a:rPr>
              <a:t>LiDAR gives a </a:t>
            </a:r>
            <a:r>
              <a:rPr lang="en-GB" sz="2400" dirty="0" smtClean="0">
                <a:solidFill>
                  <a:srgbClr val="000000"/>
                </a:solidFill>
                <a:latin typeface="Arial" charset="0"/>
              </a:rPr>
              <a:t>precise power </a:t>
            </a:r>
            <a:r>
              <a:rPr lang="en-GB" sz="2400" dirty="0">
                <a:solidFill>
                  <a:srgbClr val="000000"/>
                </a:solidFill>
                <a:latin typeface="Arial" charset="0"/>
              </a:rPr>
              <a:t>curve, but is it accurate?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Uncertainty Discussion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4" t="15489" r="20647" b="22554"/>
          <a:stretch/>
        </p:blipFill>
        <p:spPr bwMode="auto">
          <a:xfrm>
            <a:off x="616618" y="4641890"/>
            <a:ext cx="2053573" cy="167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9" t="46686" r="17500" b="16159"/>
          <a:stretch/>
        </p:blipFill>
        <p:spPr bwMode="auto">
          <a:xfrm>
            <a:off x="5119818" y="4694037"/>
            <a:ext cx="1980539" cy="15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5750" y="974822"/>
            <a:ext cx="8002587" cy="4613275"/>
          </a:xfrm>
        </p:spPr>
        <p:txBody>
          <a:bodyPr/>
          <a:lstStyle/>
          <a:p>
            <a:r>
              <a:rPr lang="en-GB" sz="2800" dirty="0" smtClean="0"/>
              <a:t>Accurate: average of measurements is near the bullseye</a:t>
            </a:r>
          </a:p>
          <a:p>
            <a:r>
              <a:rPr lang="en-GB" sz="2800" dirty="0" smtClean="0"/>
              <a:t>Precise (Repeatable): measurements are consistent (low scatter)</a:t>
            </a:r>
          </a:p>
        </p:txBody>
      </p:sp>
    </p:spTree>
    <p:extLst>
      <p:ext uri="{BB962C8B-B14F-4D97-AF65-F5344CB8AC3E}">
        <p14:creationId xmlns:p14="http://schemas.microsoft.com/office/powerpoint/2010/main" val="2840516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5311740" y="2273418"/>
            <a:ext cx="3070871" cy="3213550"/>
            <a:chOff x="4788024" y="4506492"/>
            <a:chExt cx="2064281" cy="2160192"/>
          </a:xfrm>
        </p:grpSpPr>
        <p:pic>
          <p:nvPicPr>
            <p:cNvPr id="33" name="Picture 2" descr="C:\Users\aclerc\Desktop\Temp\accuracy-precisio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24" r="49921" b="53641"/>
            <a:stretch/>
          </p:blipFill>
          <p:spPr bwMode="auto">
            <a:xfrm>
              <a:off x="5796136" y="4506492"/>
              <a:ext cx="1056169" cy="216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C:\Users\aclerc\Desktop\Temp\accuracy-precision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24" r="49921" b="53641"/>
            <a:stretch/>
          </p:blipFill>
          <p:spPr bwMode="auto">
            <a:xfrm flipH="1">
              <a:off x="4788024" y="4506492"/>
              <a:ext cx="1056169" cy="216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ectangle 41"/>
          <p:cNvSpPr/>
          <p:nvPr/>
        </p:nvSpPr>
        <p:spPr>
          <a:xfrm>
            <a:off x="5350494" y="2633458"/>
            <a:ext cx="3032117" cy="2817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34476"/>
            <a:ext cx="8439150" cy="4613275"/>
          </a:xfrm>
        </p:spPr>
        <p:txBody>
          <a:bodyPr/>
          <a:lstStyle/>
          <a:p>
            <a:r>
              <a:rPr lang="en-GB" sz="2400" dirty="0" smtClean="0"/>
              <a:t>In the project, we have observed LiDARs measuring power curves with better precision and very similar accuracy to mast power curves (AEP agreement 0.1% to 0.6%)</a:t>
            </a:r>
            <a:endParaRPr lang="en-GB" sz="2400" dirty="0"/>
          </a:p>
        </p:txBody>
      </p:sp>
      <p:sp>
        <p:nvSpPr>
          <p:cNvPr id="4" name="Oval 3"/>
          <p:cNvSpPr/>
          <p:nvPr/>
        </p:nvSpPr>
        <p:spPr>
          <a:xfrm>
            <a:off x="850330" y="3074252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Cross 6"/>
          <p:cNvSpPr/>
          <p:nvPr/>
        </p:nvSpPr>
        <p:spPr>
          <a:xfrm>
            <a:off x="791823" y="3451960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1949" y="2966240"/>
            <a:ext cx="324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rgbClr val="000000"/>
                </a:solidFill>
                <a:latin typeface="Arial" charset="0"/>
              </a:rPr>
              <a:t>LiDAR power curve measurements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1950" y="3418168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srgbClr val="000000"/>
                </a:solidFill>
                <a:latin typeface="Arial" charset="0"/>
              </a:rPr>
              <a:t>Mast power curve measurements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886" y="2822224"/>
            <a:ext cx="3960440" cy="10801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14146" y="4289642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01883" y="4433658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498122" y="4397654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65116" y="4289642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807316" y="4196974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630220" y="4523668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71345" y="4196974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05683" y="4480611"/>
            <a:ext cx="180020" cy="1800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9" name="Cross 18"/>
          <p:cNvSpPr/>
          <p:nvPr/>
        </p:nvSpPr>
        <p:spPr>
          <a:xfrm>
            <a:off x="6698660" y="3486298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0" name="Cross 19"/>
          <p:cNvSpPr/>
          <p:nvPr/>
        </p:nvSpPr>
        <p:spPr>
          <a:xfrm>
            <a:off x="6737018" y="5153738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1" name="Cross 20"/>
          <p:cNvSpPr/>
          <p:nvPr/>
        </p:nvSpPr>
        <p:spPr>
          <a:xfrm>
            <a:off x="5634026" y="4196974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2" name="Cross 21"/>
          <p:cNvSpPr/>
          <p:nvPr/>
        </p:nvSpPr>
        <p:spPr>
          <a:xfrm>
            <a:off x="7145136" y="3981326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3" name="Cross 22"/>
          <p:cNvSpPr/>
          <p:nvPr/>
        </p:nvSpPr>
        <p:spPr>
          <a:xfrm>
            <a:off x="7578242" y="4851990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4" name="Cross 23"/>
          <p:cNvSpPr/>
          <p:nvPr/>
        </p:nvSpPr>
        <p:spPr>
          <a:xfrm>
            <a:off x="5931059" y="3637172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5" name="Cross 24"/>
          <p:cNvSpPr/>
          <p:nvPr/>
        </p:nvSpPr>
        <p:spPr>
          <a:xfrm>
            <a:off x="7726758" y="3693420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6" name="Cross 25"/>
          <p:cNvSpPr/>
          <p:nvPr/>
        </p:nvSpPr>
        <p:spPr>
          <a:xfrm>
            <a:off x="5931059" y="4879076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7" name="Cross 26"/>
          <p:cNvSpPr/>
          <p:nvPr/>
        </p:nvSpPr>
        <p:spPr>
          <a:xfrm>
            <a:off x="6381109" y="4116723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>
            <a:off x="6962842" y="4564084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29" name="Cross 28"/>
          <p:cNvSpPr/>
          <p:nvPr/>
        </p:nvSpPr>
        <p:spPr>
          <a:xfrm>
            <a:off x="5309692" y="3693420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30" name="Cross 29"/>
          <p:cNvSpPr/>
          <p:nvPr/>
        </p:nvSpPr>
        <p:spPr>
          <a:xfrm>
            <a:off x="5931058" y="5455486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31" name="Cross 30"/>
          <p:cNvSpPr/>
          <p:nvPr/>
        </p:nvSpPr>
        <p:spPr>
          <a:xfrm>
            <a:off x="7429725" y="3113056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32" name="Cross 31"/>
          <p:cNvSpPr/>
          <p:nvPr/>
        </p:nvSpPr>
        <p:spPr>
          <a:xfrm>
            <a:off x="7726758" y="4318788"/>
            <a:ext cx="297033" cy="301748"/>
          </a:xfrm>
          <a:prstGeom prst="plus">
            <a:avLst>
              <a:gd name="adj" fmla="val 414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5886" y="4170320"/>
            <a:ext cx="43407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000000"/>
                </a:solidFill>
              </a:rPr>
              <a:t>However, the accuracy cannot be well defined (assigned uncertainty is large) because of the large uncertainty assigned to wind speed measurement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8781" y="6068563"/>
            <a:ext cx="543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>
                <a:solidFill>
                  <a:srgbClr val="000000"/>
                </a:solidFill>
                <a:latin typeface="Arial" charset="0"/>
              </a:rPr>
              <a:t>Can we define a better bullseye?</a:t>
            </a:r>
          </a:p>
        </p:txBody>
      </p:sp>
    </p:spTree>
    <p:extLst>
      <p:ext uri="{BB962C8B-B14F-4D97-AF65-F5344CB8AC3E}">
        <p14:creationId xmlns:p14="http://schemas.microsoft.com/office/powerpoint/2010/main" val="22652486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406 0.07285 C -0.11406 0.11309 -0.08975 0.14593 -0.05989 0.14593 C -0.02482 0.14593 -0.01215 0.10939 -0.00694 0.08742 L -0.00138 0.05828 C 0.00417 0.03631 0.01754 2.6087E-6 0.05712 2.6087E-6 C 0.08264 2.6087E-6 0.11146 0.03261 0.11146 0.07285 C 0.11146 0.11309 0.08264 0.14593 0.05712 0.14593 C 0.01754 0.14593 0.00417 0.10939 -0.00138 0.08742 L -0.00694 0.05828 C -0.01215 0.03631 -0.02482 2.6087E-6 -0.05989 2.6087E-6 C -0.08975 2.6087E-6 -0.11406 0.03261 -0.11406 0.07285 Z " pathEditMode="relative" rAng="0" ptsTypes="ffFffffFfff">
                                      <p:cBhvr>
                                        <p:cTn id="10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6" grpId="0"/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34476"/>
            <a:ext cx="8078788" cy="5558424"/>
          </a:xfrm>
        </p:spPr>
        <p:txBody>
          <a:bodyPr/>
          <a:lstStyle/>
          <a:p>
            <a:r>
              <a:rPr lang="en-GB" sz="2000" dirty="0" smtClean="0"/>
              <a:t>Potential solutions to reducing LiDAR wind speed uncertainty may include:</a:t>
            </a:r>
          </a:p>
          <a:p>
            <a:pPr lvl="1"/>
            <a:r>
              <a:rPr lang="en-GB" sz="1800" dirty="0" smtClean="0"/>
              <a:t>Reduce the uncertainty of the reference anemometer (</a:t>
            </a:r>
            <a:r>
              <a:rPr lang="en-GB" sz="1800" b="1" dirty="0" smtClean="0"/>
              <a:t>as presented by Mike Courtney*</a:t>
            </a:r>
            <a:r>
              <a:rPr lang="en-GB" sz="1800" dirty="0" smtClean="0"/>
              <a:t>)</a:t>
            </a:r>
          </a:p>
          <a:p>
            <a:pPr lvl="1"/>
            <a:r>
              <a:rPr lang="en-GB" sz="1800" dirty="0" smtClean="0"/>
              <a:t>Use a different instrument to measure the reference wind speed (perhaps three orthogonal </a:t>
            </a:r>
            <a:r>
              <a:rPr lang="en-GB" sz="1800" dirty="0" err="1" smtClean="0"/>
              <a:t>lidics</a:t>
            </a:r>
            <a:r>
              <a:rPr lang="en-GB" sz="1800" dirty="0" smtClean="0"/>
              <a:t>?)</a:t>
            </a:r>
            <a:endParaRPr lang="en-GB" sz="1800" dirty="0"/>
          </a:p>
          <a:p>
            <a:pPr lvl="1"/>
            <a:r>
              <a:rPr lang="en-GB" sz="1800" dirty="0" smtClean="0"/>
              <a:t>Define the reference speed using a spinning target?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6400" y="6122769"/>
            <a:ext cx="835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hlinkClick r:id="rId2"/>
              </a:rPr>
              <a:t>*M. Courtney, “Why are </a:t>
            </a:r>
            <a:r>
              <a:rPr lang="en-GB" dirty="0" err="1" smtClean="0">
                <a:hlinkClick r:id="rId2"/>
              </a:rPr>
              <a:t>lidars</a:t>
            </a:r>
            <a:r>
              <a:rPr lang="en-GB" dirty="0" smtClean="0">
                <a:hlinkClick r:id="rId2"/>
              </a:rPr>
              <a:t> so uncertain?”, EWEA Resource Assessment Workshop, Helsinki, June 2015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6" t="23502" r="24502" b="5010"/>
          <a:stretch/>
        </p:blipFill>
        <p:spPr bwMode="auto">
          <a:xfrm>
            <a:off x="904875" y="3742783"/>
            <a:ext cx="3187024" cy="232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5" t="20185" r="24751" b="7317"/>
          <a:stretch/>
        </p:blipFill>
        <p:spPr bwMode="auto">
          <a:xfrm>
            <a:off x="4695825" y="3742783"/>
            <a:ext cx="3102431" cy="232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535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7" t="24247" r="14533" b="20879"/>
          <a:stretch/>
        </p:blipFill>
        <p:spPr bwMode="auto">
          <a:xfrm>
            <a:off x="2694898" y="4628834"/>
            <a:ext cx="1709954" cy="236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1" t="19312" r="15740" b="20524"/>
          <a:stretch/>
        </p:blipFill>
        <p:spPr bwMode="auto">
          <a:xfrm>
            <a:off x="583481" y="4414282"/>
            <a:ext cx="3699146" cy="254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020176"/>
            <a:ext cx="8078788" cy="5558424"/>
          </a:xfrm>
        </p:spPr>
        <p:txBody>
          <a:bodyPr/>
          <a:lstStyle/>
          <a:p>
            <a:r>
              <a:rPr lang="en-GB" sz="2000" dirty="0" smtClean="0"/>
              <a:t>Potential solution </a:t>
            </a:r>
            <a:r>
              <a:rPr lang="en-GB" sz="2000" dirty="0"/>
              <a:t>to </a:t>
            </a:r>
            <a:r>
              <a:rPr lang="en-GB" sz="2000" dirty="0" smtClean="0"/>
              <a:t>reduce contractual power curve uncertainty: the Golden Turbine concept</a:t>
            </a:r>
            <a:endParaRPr lang="en-GB" sz="2000" dirty="0"/>
          </a:p>
          <a:p>
            <a:pPr lvl="1"/>
            <a:r>
              <a:rPr lang="en-GB" dirty="0" smtClean="0"/>
              <a:t>The golden turbine </a:t>
            </a:r>
            <a:r>
              <a:rPr lang="en-GB" dirty="0"/>
              <a:t>is </a:t>
            </a:r>
            <a:r>
              <a:rPr lang="en-GB" dirty="0" smtClean="0"/>
              <a:t>a reference turbine which the </a:t>
            </a:r>
            <a:r>
              <a:rPr lang="en-GB" dirty="0"/>
              <a:t>manufacturer </a:t>
            </a:r>
            <a:r>
              <a:rPr lang="en-GB" dirty="0" smtClean="0"/>
              <a:t>and the owner both have confidence </a:t>
            </a:r>
            <a:r>
              <a:rPr lang="en-GB" dirty="0"/>
              <a:t>in</a:t>
            </a:r>
          </a:p>
          <a:p>
            <a:pPr lvl="1"/>
            <a:r>
              <a:rPr lang="en-GB" dirty="0" smtClean="0"/>
              <a:t>Use owner’s test LiDAR to measure </a:t>
            </a:r>
            <a:r>
              <a:rPr lang="en-GB" dirty="0"/>
              <a:t>the AEP of </a:t>
            </a:r>
            <a:r>
              <a:rPr lang="en-GB" dirty="0" smtClean="0"/>
              <a:t>the “golden turbine”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ove the test LiDAR to the test turbine and measure its performance relative to the golden turbine</a:t>
            </a:r>
          </a:p>
          <a:p>
            <a:pPr lvl="1"/>
            <a:r>
              <a:rPr lang="en-GB" b="1" dirty="0" smtClean="0"/>
              <a:t>Relative performance </a:t>
            </a:r>
            <a:r>
              <a:rPr lang="en-GB" dirty="0" smtClean="0"/>
              <a:t>could conceivably be measured with very low uncertainty – very useful for a contractual test!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32539" y="5214108"/>
            <a:ext cx="536189" cy="1642142"/>
            <a:chOff x="1043608" y="2780928"/>
            <a:chExt cx="1008112" cy="3087459"/>
          </a:xfrm>
        </p:grpSpPr>
        <p:sp>
          <p:nvSpPr>
            <p:cNvPr id="7" name="Rectangle 6"/>
            <p:cNvSpPr/>
            <p:nvPr/>
          </p:nvSpPr>
          <p:spPr>
            <a:xfrm>
              <a:off x="1403648" y="2996951"/>
              <a:ext cx="85958" cy="2871436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115616" y="2996952"/>
              <a:ext cx="648072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9" name="Group 8"/>
            <p:cNvGrpSpPr/>
            <p:nvPr/>
          </p:nvGrpSpPr>
          <p:grpSpPr>
            <a:xfrm>
              <a:off x="1043608" y="2780928"/>
              <a:ext cx="144016" cy="216024"/>
              <a:chOff x="1691680" y="2780928"/>
              <a:chExt cx="144016" cy="21602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0" name="Oval 19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91680" y="2780928"/>
              <a:ext cx="144016" cy="216024"/>
              <a:chOff x="1691680" y="2780928"/>
              <a:chExt cx="144016" cy="216024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7" name="Oval 16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>
              <a:off x="1475656" y="4149080"/>
              <a:ext cx="504056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12" name="Group 11"/>
            <p:cNvGrpSpPr/>
            <p:nvPr/>
          </p:nvGrpSpPr>
          <p:grpSpPr>
            <a:xfrm>
              <a:off x="1907704" y="3933056"/>
              <a:ext cx="144016" cy="216024"/>
              <a:chOff x="1691680" y="2780928"/>
              <a:chExt cx="144016" cy="216024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4" name="Oval 13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29473" r="26037" b="19106"/>
          <a:stretch/>
        </p:blipFill>
        <p:spPr bwMode="auto">
          <a:xfrm>
            <a:off x="5168900" y="4378572"/>
            <a:ext cx="3570695" cy="247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59391" y="4445000"/>
            <a:ext cx="4709509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4419600" y="4578350"/>
            <a:ext cx="205293" cy="238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rved Down Arrow 25"/>
          <p:cNvSpPr/>
          <p:nvPr/>
        </p:nvSpPr>
        <p:spPr>
          <a:xfrm>
            <a:off x="3467100" y="4241800"/>
            <a:ext cx="4724399" cy="677592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64000" y="3872468"/>
            <a:ext cx="48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B0F0"/>
                </a:solidFill>
                <a:latin typeface="+mn-lt"/>
              </a:rPr>
              <a:t>Step 2</a:t>
            </a:r>
            <a:r>
              <a:rPr lang="en-GB" dirty="0" smtClean="0">
                <a:solidFill>
                  <a:srgbClr val="00B0F0"/>
                </a:solidFill>
                <a:latin typeface="+mn-lt"/>
              </a:rPr>
              <a:t>: Test LiDAR deployed on Test Turbine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050" y="3798669"/>
            <a:ext cx="318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B0F0"/>
                </a:solidFill>
                <a:latin typeface="+mn-lt"/>
              </a:rPr>
              <a:t>Step 1</a:t>
            </a:r>
            <a:r>
              <a:rPr lang="en-GB" dirty="0" smtClean="0">
                <a:solidFill>
                  <a:srgbClr val="00B0F0"/>
                </a:solidFill>
                <a:latin typeface="+mn-lt"/>
              </a:rPr>
              <a:t>: Test LiDAR measures at Golden Turbine</a:t>
            </a:r>
          </a:p>
        </p:txBody>
      </p:sp>
    </p:spTree>
    <p:extLst>
      <p:ext uri="{BB962C8B-B14F-4D97-AF65-F5344CB8AC3E}">
        <p14:creationId xmlns:p14="http://schemas.microsoft.com/office/powerpoint/2010/main" val="1197330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04497" y="1147798"/>
            <a:ext cx="8103475" cy="885953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Power Curve Comparisons</a:t>
            </a: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50971" r="49477" b="6577"/>
          <a:stretch/>
        </p:blipFill>
        <p:spPr bwMode="auto">
          <a:xfrm>
            <a:off x="348311" y="2222937"/>
            <a:ext cx="4279210" cy="42562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29473" r="26037" b="19106"/>
          <a:stretch/>
        </p:blipFill>
        <p:spPr bwMode="auto">
          <a:xfrm>
            <a:off x="4627521" y="2874900"/>
            <a:ext cx="4260413" cy="295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194482" y="3602075"/>
            <a:ext cx="720884" cy="2225111"/>
            <a:chOff x="1043608" y="2780928"/>
            <a:chExt cx="1008112" cy="3111679"/>
          </a:xfrm>
        </p:grpSpPr>
        <p:sp>
          <p:nvSpPr>
            <p:cNvPr id="8" name="Rectangle 7"/>
            <p:cNvSpPr/>
            <p:nvPr/>
          </p:nvSpPr>
          <p:spPr>
            <a:xfrm>
              <a:off x="1403649" y="2996952"/>
              <a:ext cx="63935" cy="289565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115616" y="2996952"/>
              <a:ext cx="648072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11" name="Group 10"/>
            <p:cNvGrpSpPr/>
            <p:nvPr/>
          </p:nvGrpSpPr>
          <p:grpSpPr>
            <a:xfrm>
              <a:off x="1043608" y="2780928"/>
              <a:ext cx="144016" cy="216024"/>
              <a:chOff x="1691680" y="2780928"/>
              <a:chExt cx="144016" cy="216024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2" name="Oval 21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691680" y="2780928"/>
              <a:ext cx="144016" cy="216024"/>
              <a:chOff x="1691680" y="2780928"/>
              <a:chExt cx="144016" cy="21602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9" name="Oval 18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>
              <a:off x="1475656" y="4149080"/>
              <a:ext cx="504056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14" name="Group 13"/>
            <p:cNvGrpSpPr/>
            <p:nvPr/>
          </p:nvGrpSpPr>
          <p:grpSpPr>
            <a:xfrm>
              <a:off x="1907704" y="3933056"/>
              <a:ext cx="144016" cy="216024"/>
              <a:chOff x="1691680" y="2780928"/>
              <a:chExt cx="144016" cy="216024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6" name="Oval 15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6771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06400" y="1258028"/>
            <a:ext cx="8327696" cy="2615423"/>
          </a:xfrm>
        </p:spPr>
        <p:txBody>
          <a:bodyPr/>
          <a:lstStyle/>
          <a:p>
            <a:pPr algn="ctr">
              <a:buNone/>
            </a:pPr>
            <a:r>
              <a:rPr lang="en-GB" sz="5000" dirty="0" smtClean="0"/>
              <a:t>Comparisons </a:t>
            </a:r>
            <a:r>
              <a:rPr lang="en-GB" sz="5000" dirty="0"/>
              <a:t>t</a:t>
            </a:r>
            <a:r>
              <a:rPr lang="en-GB" sz="5000" dirty="0" smtClean="0"/>
              <a:t>o Met Masts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29473" r="26037" b="19106"/>
          <a:stretch/>
        </p:blipFill>
        <p:spPr bwMode="auto">
          <a:xfrm>
            <a:off x="2610305" y="3873451"/>
            <a:ext cx="3927116" cy="272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3177266" y="4427200"/>
            <a:ext cx="664488" cy="2035073"/>
            <a:chOff x="1043608" y="2780928"/>
            <a:chExt cx="1008112" cy="3087459"/>
          </a:xfrm>
        </p:grpSpPr>
        <p:sp>
          <p:nvSpPr>
            <p:cNvPr id="23" name="Rectangle 22"/>
            <p:cNvSpPr/>
            <p:nvPr/>
          </p:nvSpPr>
          <p:spPr>
            <a:xfrm>
              <a:off x="1403648" y="2996951"/>
              <a:ext cx="85958" cy="2871436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115616" y="2996952"/>
              <a:ext cx="648072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25" name="Group 24"/>
            <p:cNvGrpSpPr/>
            <p:nvPr/>
          </p:nvGrpSpPr>
          <p:grpSpPr>
            <a:xfrm>
              <a:off x="1043608" y="2780928"/>
              <a:ext cx="144016" cy="216024"/>
              <a:chOff x="1691680" y="2780928"/>
              <a:chExt cx="144016" cy="21602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36" name="Oval 35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691680" y="2780928"/>
              <a:ext cx="144016" cy="216024"/>
              <a:chOff x="1691680" y="2780928"/>
              <a:chExt cx="144016" cy="21602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33" name="Oval 32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1475656" y="4149080"/>
              <a:ext cx="504056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28" name="Group 27"/>
            <p:cNvGrpSpPr/>
            <p:nvPr/>
          </p:nvGrpSpPr>
          <p:grpSpPr>
            <a:xfrm>
              <a:off x="1907704" y="3933056"/>
              <a:ext cx="144016" cy="216024"/>
              <a:chOff x="1691680" y="2780928"/>
              <a:chExt cx="144016" cy="216024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V="1">
                <a:off x="1763688" y="2852936"/>
                <a:ext cx="0" cy="144016"/>
              </a:xfrm>
              <a:prstGeom prst="line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30" name="Oval 29"/>
              <p:cNvSpPr/>
              <p:nvPr/>
            </p:nvSpPr>
            <p:spPr>
              <a:xfrm>
                <a:off x="1763688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691680" y="2780928"/>
                <a:ext cx="72008" cy="72008"/>
              </a:xfrm>
              <a:prstGeom prst="ellips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19201" y="2311087"/>
            <a:ext cx="7141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GB" sz="2000" dirty="0">
                <a:latin typeface="+mn-lt"/>
              </a:rPr>
              <a:t>Can LiDARs measure power curves that agree with mast measured power curves?</a:t>
            </a:r>
          </a:p>
          <a:p>
            <a:pPr marL="0" lvl="1" algn="ctr"/>
            <a:endParaRPr lang="en-GB" sz="2000" dirty="0">
              <a:latin typeface="+mn-lt"/>
            </a:endParaRPr>
          </a:p>
          <a:p>
            <a:pPr marL="0" lvl="1" algn="ctr"/>
            <a:r>
              <a:rPr lang="en-GB" sz="2000" dirty="0" smtClean="0">
                <a:latin typeface="+mn-lt"/>
              </a:rPr>
              <a:t>Comparisons to IEC compliant masts carry </a:t>
            </a:r>
            <a:r>
              <a:rPr lang="en-GB" sz="2000" dirty="0">
                <a:latin typeface="+mn-lt"/>
              </a:rPr>
              <a:t>most weight</a:t>
            </a:r>
            <a:r>
              <a:rPr lang="en-GB" sz="2000" dirty="0" smtClean="0">
                <a:latin typeface="+mn-lt"/>
              </a:rPr>
              <a:t> </a:t>
            </a:r>
            <a:endParaRPr lang="en-GB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716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Compare LiDAR and Mast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" t="7932" r="7366" b="6043"/>
          <a:stretch/>
        </p:blipFill>
        <p:spPr>
          <a:xfrm>
            <a:off x="3838669" y="2321749"/>
            <a:ext cx="4628184" cy="4381878"/>
          </a:xfr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Cyclops </a:t>
            </a:r>
            <a:r>
              <a:rPr lang="en-GB" b="1" kern="0" dirty="0" smtClean="0">
                <a:solidFill>
                  <a:srgbClr val="0070C0"/>
                </a:solidFill>
              </a:rPr>
              <a:t>Mast</a:t>
            </a:r>
            <a:r>
              <a:rPr lang="en-GB" kern="0" dirty="0" smtClean="0">
                <a:solidFill>
                  <a:srgbClr val="0070C0"/>
                </a:solidFill>
              </a:rPr>
              <a:t> </a:t>
            </a:r>
            <a:r>
              <a:rPr lang="en-GB" kern="0" dirty="0" smtClean="0">
                <a:solidFill>
                  <a:schemeClr val="tx1"/>
                </a:solidFill>
              </a:rPr>
              <a:t>vs </a:t>
            </a:r>
            <a:r>
              <a:rPr lang="en-GB" b="1" kern="0" dirty="0" smtClean="0">
                <a:solidFill>
                  <a:srgbClr val="FF0000"/>
                </a:solidFill>
              </a:rPr>
              <a:t>Nacelle LiDAR</a:t>
            </a:r>
            <a:endParaRPr lang="en-GB" b="1" kern="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6284" y="1936329"/>
            <a:ext cx="3267248" cy="427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r>
              <a:rPr lang="en-GB" sz="1600" kern="0" dirty="0" smtClean="0"/>
              <a:t>Onshore</a:t>
            </a:r>
          </a:p>
          <a:p>
            <a:pPr lvl="1">
              <a:lnSpc>
                <a:spcPct val="105000"/>
              </a:lnSpc>
            </a:pPr>
            <a:r>
              <a:rPr lang="en-GB" sz="1400" b="1" kern="0" dirty="0" smtClean="0"/>
              <a:t>Using only sectors where site calibration shows no speed up</a:t>
            </a:r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Mast analysis is IEC compliant</a:t>
            </a:r>
          </a:p>
          <a:p>
            <a:pPr>
              <a:lnSpc>
                <a:spcPct val="105000"/>
              </a:lnSpc>
            </a:pPr>
            <a:endParaRPr lang="en-GB" sz="1600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Both </a:t>
            </a:r>
            <a:r>
              <a:rPr lang="en-GB" sz="1600" kern="0" dirty="0"/>
              <a:t>measurements at 2.6D</a:t>
            </a:r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Mean power curves in close agreement</a:t>
            </a:r>
          </a:p>
          <a:p>
            <a:pPr lvl="1">
              <a:lnSpc>
                <a:spcPct val="105000"/>
              </a:lnSpc>
            </a:pPr>
            <a:r>
              <a:rPr lang="en-GB" sz="1400" kern="0" dirty="0" smtClean="0"/>
              <a:t>AEP agrees to within 0.6%</a:t>
            </a:r>
          </a:p>
          <a:p>
            <a:pPr lvl="1"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Scatter is much lower for nacelle LiDAR measurement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40393"/>
              </p:ext>
            </p:extLst>
          </p:nvPr>
        </p:nvGraphicFramePr>
        <p:xfrm>
          <a:off x="4003998" y="1221470"/>
          <a:ext cx="4318000" cy="7162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73200"/>
                <a:gridCol w="1562100"/>
                <a:gridCol w="1282700"/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Measurement Device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Measurement Distance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Hours of Valid Data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0070C0"/>
                          </a:solidFill>
                          <a:effectLst/>
                        </a:rPr>
                        <a:t>Mast</a:t>
                      </a:r>
                      <a:endParaRPr lang="en-GB" sz="1000" spc="-10" dirty="0">
                        <a:solidFill>
                          <a:srgbClr val="0070C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2.6D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740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FF0000"/>
                          </a:solidFill>
                          <a:effectLst/>
                        </a:rPr>
                        <a:t>Nacelle LiDAR</a:t>
                      </a:r>
                      <a:endParaRPr lang="en-GB" sz="1000" spc="-10" dirty="0">
                        <a:solidFill>
                          <a:srgbClr val="FF000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2.6D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680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25162" y="2128344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Binned power curves</a:t>
            </a:r>
            <a:endParaRPr lang="en-GB" sz="1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80178" y="2121563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Cyclops setup</a:t>
            </a:r>
            <a:endParaRPr lang="en-GB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7113" y="4402310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AEP Comparison</a:t>
            </a:r>
            <a:endParaRPr lang="en-GB" sz="12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2828" y="4400781"/>
            <a:ext cx="1951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Power curve scatter plot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9726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Compare LiDAR and Mast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err="1" smtClean="0">
                <a:solidFill>
                  <a:schemeClr val="tx1"/>
                </a:solidFill>
              </a:rPr>
              <a:t>Rødsand</a:t>
            </a:r>
            <a:r>
              <a:rPr lang="en-GB" kern="0" dirty="0" smtClean="0">
                <a:solidFill>
                  <a:schemeClr val="tx1"/>
                </a:solidFill>
              </a:rPr>
              <a:t> 2 T73 </a:t>
            </a:r>
            <a:r>
              <a:rPr lang="en-GB" b="1" kern="0" dirty="0" smtClean="0">
                <a:solidFill>
                  <a:srgbClr val="0070C0"/>
                </a:solidFill>
              </a:rPr>
              <a:t>Mast</a:t>
            </a:r>
            <a:r>
              <a:rPr lang="en-GB" kern="0" dirty="0" smtClean="0">
                <a:solidFill>
                  <a:srgbClr val="0070C0"/>
                </a:solidFill>
              </a:rPr>
              <a:t> </a:t>
            </a:r>
            <a:r>
              <a:rPr lang="en-GB" kern="0" dirty="0" smtClean="0">
                <a:solidFill>
                  <a:schemeClr val="tx1"/>
                </a:solidFill>
              </a:rPr>
              <a:t>vs </a:t>
            </a:r>
            <a:r>
              <a:rPr lang="en-GB" b="1" kern="0" dirty="0" smtClean="0">
                <a:solidFill>
                  <a:srgbClr val="FF0000"/>
                </a:solidFill>
              </a:rPr>
              <a:t>Nacelle LiDAR</a:t>
            </a:r>
            <a:endParaRPr lang="en-GB" b="1" kern="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6284" y="1837853"/>
            <a:ext cx="3086019" cy="427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Offshore</a:t>
            </a:r>
          </a:p>
          <a:p>
            <a:pPr>
              <a:lnSpc>
                <a:spcPct val="105000"/>
              </a:lnSpc>
            </a:pPr>
            <a:endParaRPr lang="en-GB" sz="1600" kern="0" dirty="0"/>
          </a:p>
          <a:p>
            <a:pPr>
              <a:lnSpc>
                <a:spcPct val="105000"/>
              </a:lnSpc>
            </a:pPr>
            <a:r>
              <a:rPr lang="en-GB" sz="1600" kern="0" dirty="0"/>
              <a:t>Mast analysis is IEC compliant</a:t>
            </a:r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Mean power curves in close agreement</a:t>
            </a:r>
          </a:p>
          <a:p>
            <a:pPr lvl="1">
              <a:lnSpc>
                <a:spcPct val="105000"/>
              </a:lnSpc>
            </a:pPr>
            <a:r>
              <a:rPr lang="en-GB" sz="1400" kern="0" dirty="0" smtClean="0"/>
              <a:t>AEP agrees to 0.1%</a:t>
            </a:r>
          </a:p>
          <a:p>
            <a:pPr lvl="1"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Scatter is lower for the nacelle LiDAR measurement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161986"/>
              </p:ext>
            </p:extLst>
          </p:nvPr>
        </p:nvGraphicFramePr>
        <p:xfrm>
          <a:off x="4003998" y="1316066"/>
          <a:ext cx="4318000" cy="7162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73200"/>
                <a:gridCol w="1562100"/>
                <a:gridCol w="1282700"/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Measurement Device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Measurement Distance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Hours of Valid Data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spc="0" dirty="0">
                          <a:solidFill>
                            <a:srgbClr val="0070C0"/>
                          </a:solidFill>
                          <a:effectLst/>
                        </a:rPr>
                        <a:t>Mast</a:t>
                      </a:r>
                      <a:endParaRPr lang="en-GB" sz="1000" b="1" spc="-10" dirty="0">
                        <a:solidFill>
                          <a:srgbClr val="0070C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3.7D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950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spc="0" dirty="0">
                          <a:solidFill>
                            <a:srgbClr val="FF0000"/>
                          </a:solidFill>
                          <a:effectLst/>
                        </a:rPr>
                        <a:t>Nacelle LiDAR</a:t>
                      </a:r>
                      <a:endParaRPr lang="en-GB" sz="1000" b="1" spc="-10" dirty="0">
                        <a:solidFill>
                          <a:srgbClr val="FF000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2.6D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964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7036591" y="3327401"/>
            <a:ext cx="85725" cy="9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5" t="8520" r="8819" b="6577"/>
          <a:stretch/>
        </p:blipFill>
        <p:spPr bwMode="auto">
          <a:xfrm>
            <a:off x="4053211" y="2343874"/>
            <a:ext cx="4311327" cy="42881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56694" y="2128344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Binned power curves</a:t>
            </a:r>
            <a:endParaRPr lang="en-GB" sz="12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0178" y="2121563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+mn-lt"/>
              </a:rPr>
              <a:t>R</a:t>
            </a:r>
            <a:r>
              <a:rPr lang="en-GB" sz="1200" kern="0" dirty="0" err="1"/>
              <a:t>ø</a:t>
            </a:r>
            <a:r>
              <a:rPr lang="en-GB" sz="1200" dirty="0" err="1" smtClean="0">
                <a:latin typeface="+mn-lt"/>
              </a:rPr>
              <a:t>dsand</a:t>
            </a:r>
            <a:r>
              <a:rPr lang="en-GB" sz="1200" dirty="0" smtClean="0">
                <a:latin typeface="+mn-lt"/>
              </a:rPr>
              <a:t> setup</a:t>
            </a:r>
            <a:endParaRPr lang="en-GB" sz="12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7113" y="4402310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AEP Comparison</a:t>
            </a:r>
            <a:endParaRPr lang="en-GB" sz="12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360" y="4400781"/>
            <a:ext cx="1951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Power curve scatter plot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9976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Compare LiDAR and Mast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err="1" smtClean="0">
                <a:solidFill>
                  <a:schemeClr val="tx1"/>
                </a:solidFill>
              </a:rPr>
              <a:t>Rødsand</a:t>
            </a:r>
            <a:r>
              <a:rPr lang="en-GB" kern="0" dirty="0" smtClean="0">
                <a:solidFill>
                  <a:schemeClr val="tx1"/>
                </a:solidFill>
              </a:rPr>
              <a:t> 2 T74 </a:t>
            </a:r>
            <a:r>
              <a:rPr lang="en-GB" b="1" kern="0" dirty="0" smtClean="0">
                <a:solidFill>
                  <a:srgbClr val="0070C0"/>
                </a:solidFill>
              </a:rPr>
              <a:t>Mast</a:t>
            </a:r>
            <a:r>
              <a:rPr lang="en-GB" kern="0" dirty="0" smtClean="0">
                <a:solidFill>
                  <a:schemeClr val="tx1"/>
                </a:solidFill>
              </a:rPr>
              <a:t> vs </a:t>
            </a:r>
            <a:r>
              <a:rPr lang="en-GB" b="1" kern="0" dirty="0" smtClean="0">
                <a:solidFill>
                  <a:srgbClr val="FF0000"/>
                </a:solidFill>
              </a:rPr>
              <a:t>Nacelle LiDAR</a:t>
            </a:r>
            <a:endParaRPr lang="en-GB" b="1" kern="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6284" y="1837853"/>
            <a:ext cx="3086019" cy="427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Offshore</a:t>
            </a:r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Mean power curves in close agreement</a:t>
            </a:r>
          </a:p>
          <a:p>
            <a:pPr lvl="1">
              <a:lnSpc>
                <a:spcPct val="105000"/>
              </a:lnSpc>
            </a:pPr>
            <a:r>
              <a:rPr lang="en-GB" sz="1400" kern="0" dirty="0" smtClean="0"/>
              <a:t>AEP agrees to within 0.6%</a:t>
            </a:r>
          </a:p>
          <a:p>
            <a:pPr lvl="1"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Scatter is lower for the nacelle LiDAR measurement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84373"/>
              </p:ext>
            </p:extLst>
          </p:nvPr>
        </p:nvGraphicFramePr>
        <p:xfrm>
          <a:off x="4003998" y="1331832"/>
          <a:ext cx="4318000" cy="7162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73200"/>
                <a:gridCol w="1562100"/>
                <a:gridCol w="1282700"/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Measurement Device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Measurement Distance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Hours of Valid Data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0070C0"/>
                          </a:solidFill>
                          <a:effectLst/>
                        </a:rPr>
                        <a:t>Mast</a:t>
                      </a:r>
                      <a:endParaRPr lang="en-GB" sz="1000" spc="-10" dirty="0">
                        <a:solidFill>
                          <a:srgbClr val="0070C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8.3D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670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FF0000"/>
                          </a:solidFill>
                          <a:effectLst/>
                        </a:rPr>
                        <a:t>Nacelle LiDAR</a:t>
                      </a:r>
                      <a:endParaRPr lang="en-GB" sz="1000" spc="-10" dirty="0">
                        <a:solidFill>
                          <a:srgbClr val="FF000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2.6D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746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6817516" y="3111501"/>
            <a:ext cx="85725" cy="9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2" t="8581" r="8415" b="6601"/>
          <a:stretch/>
        </p:blipFill>
        <p:spPr bwMode="auto">
          <a:xfrm>
            <a:off x="4078611" y="2367132"/>
            <a:ext cx="4243387" cy="4410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56694" y="2128344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Binned power curves</a:t>
            </a:r>
            <a:endParaRPr lang="en-GB" sz="12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178" y="2121563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kern="0" dirty="0" err="1"/>
              <a:t>Rødsand</a:t>
            </a:r>
            <a:r>
              <a:rPr lang="en-GB" sz="1200" dirty="0" smtClean="0">
                <a:latin typeface="+mn-lt"/>
              </a:rPr>
              <a:t> setup</a:t>
            </a:r>
            <a:endParaRPr lang="en-GB" sz="12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7113" y="4449608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AEP Comparison</a:t>
            </a:r>
            <a:endParaRPr lang="en-GB" sz="12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360" y="4448079"/>
            <a:ext cx="1951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Power curve scatter plot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366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85750" y="429626"/>
            <a:ext cx="5527675" cy="323850"/>
          </a:xfrm>
        </p:spPr>
        <p:txBody>
          <a:bodyPr/>
          <a:lstStyle/>
          <a:p>
            <a:r>
              <a:rPr lang="en-GB" dirty="0"/>
              <a:t>Analysis – Compare LiDAR and Mast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5750" y="846389"/>
            <a:ext cx="5527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r>
              <a:rPr lang="en-GB" kern="0" dirty="0" smtClean="0">
                <a:solidFill>
                  <a:schemeClr val="tx1"/>
                </a:solidFill>
              </a:rPr>
              <a:t>Project L </a:t>
            </a:r>
            <a:r>
              <a:rPr lang="en-GB" b="1" kern="0" dirty="0" smtClean="0">
                <a:solidFill>
                  <a:srgbClr val="0070C0"/>
                </a:solidFill>
              </a:rPr>
              <a:t>Mast</a:t>
            </a:r>
            <a:r>
              <a:rPr lang="en-GB" kern="0" dirty="0" smtClean="0">
                <a:solidFill>
                  <a:schemeClr val="tx1"/>
                </a:solidFill>
              </a:rPr>
              <a:t> vs </a:t>
            </a:r>
            <a:r>
              <a:rPr lang="en-GB" b="1" kern="0" dirty="0" smtClean="0">
                <a:solidFill>
                  <a:srgbClr val="FF0000"/>
                </a:solidFill>
              </a:rPr>
              <a:t>Nacelle LiDAR</a:t>
            </a:r>
            <a:endParaRPr lang="en-GB" b="1" kern="0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6284" y="1837853"/>
            <a:ext cx="3205116" cy="427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24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11604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1568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979613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5pPr>
            <a:lvl6pPr marL="24368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8940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3512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08413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Offshore</a:t>
            </a:r>
          </a:p>
          <a:p>
            <a:pPr>
              <a:lnSpc>
                <a:spcPct val="105000"/>
              </a:lnSpc>
            </a:pPr>
            <a:endParaRPr lang="en-GB" sz="1600" kern="0" dirty="0" smtClean="0"/>
          </a:p>
          <a:p>
            <a:pPr>
              <a:lnSpc>
                <a:spcPct val="105000"/>
              </a:lnSpc>
            </a:pPr>
            <a:r>
              <a:rPr lang="en-GB" sz="1600" kern="0" dirty="0">
                <a:solidFill>
                  <a:srgbClr val="000000"/>
                </a:solidFill>
              </a:rPr>
              <a:t>Some disagreement </a:t>
            </a:r>
            <a:r>
              <a:rPr lang="en-GB" sz="1600" kern="0" dirty="0" smtClean="0">
                <a:solidFill>
                  <a:srgbClr val="000000"/>
                </a:solidFill>
              </a:rPr>
              <a:t>(3% AEP) between </a:t>
            </a:r>
            <a:r>
              <a:rPr lang="en-GB" sz="1600" kern="0" dirty="0">
                <a:solidFill>
                  <a:srgbClr val="000000"/>
                </a:solidFill>
              </a:rPr>
              <a:t>mean power </a:t>
            </a:r>
            <a:r>
              <a:rPr lang="en-GB" sz="1600" kern="0" dirty="0" smtClean="0">
                <a:solidFill>
                  <a:srgbClr val="000000"/>
                </a:solidFill>
              </a:rPr>
              <a:t>curves</a:t>
            </a:r>
          </a:p>
          <a:p>
            <a:pPr lvl="1">
              <a:lnSpc>
                <a:spcPct val="105000"/>
              </a:lnSpc>
            </a:pPr>
            <a:r>
              <a:rPr lang="en-GB" sz="1400" kern="0" dirty="0" smtClean="0">
                <a:solidFill>
                  <a:srgbClr val="000000"/>
                </a:solidFill>
              </a:rPr>
              <a:t>measurement locations differ significantly (2.5D for LiDAR, 25.0D for mast)</a:t>
            </a:r>
            <a:endParaRPr lang="en-GB" sz="1400" kern="0" dirty="0" smtClean="0"/>
          </a:p>
          <a:p>
            <a:pPr lvl="1">
              <a:lnSpc>
                <a:spcPct val="105000"/>
              </a:lnSpc>
            </a:pPr>
            <a:endParaRPr lang="en-GB" kern="0" dirty="0"/>
          </a:p>
          <a:p>
            <a:pPr>
              <a:lnSpc>
                <a:spcPct val="105000"/>
              </a:lnSpc>
            </a:pPr>
            <a:r>
              <a:rPr lang="en-GB" sz="1600" kern="0" dirty="0" smtClean="0"/>
              <a:t>Scatter is significantly lower for the nacelle LiDAR measurement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067167"/>
              </p:ext>
            </p:extLst>
          </p:nvPr>
        </p:nvGraphicFramePr>
        <p:xfrm>
          <a:off x="4003998" y="1300300"/>
          <a:ext cx="4318000" cy="7162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73200"/>
                <a:gridCol w="1562100"/>
                <a:gridCol w="1282700"/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effectLst/>
                        </a:rPr>
                        <a:t>Measurement Device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Measurement Distance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>
                          <a:effectLst/>
                        </a:rPr>
                        <a:t>Hours of Valid Data</a:t>
                      </a:r>
                      <a:endParaRPr lang="en-GB" sz="1000" spc="-1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0070C0"/>
                          </a:solidFill>
                          <a:effectLst/>
                        </a:rPr>
                        <a:t>Mast</a:t>
                      </a:r>
                      <a:endParaRPr lang="en-GB" sz="1000" spc="-10" dirty="0">
                        <a:solidFill>
                          <a:srgbClr val="0070C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25.0D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438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>
                          <a:solidFill>
                            <a:srgbClr val="FF0000"/>
                          </a:solidFill>
                          <a:effectLst/>
                        </a:rPr>
                        <a:t>Nacelle LiDAR</a:t>
                      </a:r>
                      <a:endParaRPr lang="en-GB" sz="1000" spc="-10" dirty="0">
                        <a:solidFill>
                          <a:srgbClr val="FF0000"/>
                        </a:solidFill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2.5D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spc="0" dirty="0" smtClean="0">
                          <a:effectLst/>
                        </a:rPr>
                        <a:t>457</a:t>
                      </a:r>
                      <a:endParaRPr lang="en-GB" sz="1000" spc="-10" dirty="0">
                        <a:effectLst/>
                        <a:latin typeface="Trebuchet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t="8712" r="8020" b="6007"/>
          <a:stretch/>
        </p:blipFill>
        <p:spPr>
          <a:xfrm>
            <a:off x="3886358" y="2355311"/>
            <a:ext cx="4682592" cy="4503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6694" y="2128344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+mn-lt"/>
              </a:rPr>
              <a:t>Binned power curves</a:t>
            </a:r>
            <a:endParaRPr lang="en-GB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0178" y="2121563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Project L setup</a:t>
            </a:r>
            <a:endParaRPr lang="en-GB" sz="12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7113" y="4449608"/>
            <a:ext cx="169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AEP Comparison</a:t>
            </a:r>
            <a:endParaRPr lang="en-GB" sz="12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360" y="4448079"/>
            <a:ext cx="1951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+mn-lt"/>
              </a:rPr>
              <a:t>Power curve scatter plot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9976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7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1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8_Default Design">
  <a:themeElements>
    <a:clrScheme name="RES Colors">
      <a:dk1>
        <a:sysClr val="windowText" lastClr="000000"/>
      </a:dk1>
      <a:lt1>
        <a:sysClr val="window" lastClr="FFFFFF"/>
      </a:lt1>
      <a:dk2>
        <a:srgbClr val="6A737B"/>
      </a:dk2>
      <a:lt2>
        <a:srgbClr val="F37421"/>
      </a:lt2>
      <a:accent1>
        <a:srgbClr val="0076C0"/>
      </a:accent1>
      <a:accent2>
        <a:srgbClr val="79BDE8"/>
      </a:accent2>
      <a:accent3>
        <a:srgbClr val="7686C2"/>
      </a:accent3>
      <a:accent4>
        <a:srgbClr val="78A22F"/>
      </a:accent4>
      <a:accent5>
        <a:srgbClr val="C0CE31"/>
      </a:accent5>
      <a:accent6>
        <a:srgbClr val="FDB813"/>
      </a:accent6>
      <a:hlink>
        <a:srgbClr val="F37421"/>
      </a:hlink>
      <a:folHlink>
        <a:srgbClr val="F37421"/>
      </a:folHlink>
    </a:clrScheme>
    <a:fontScheme name="1_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1624</Words>
  <Application>Microsoft Office PowerPoint</Application>
  <PresentationFormat>On-screen Show (4:3)</PresentationFormat>
  <Paragraphs>313</Paragraphs>
  <Slides>37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16_Default Design</vt:lpstr>
      <vt:lpstr>17_Default Design</vt:lpstr>
      <vt:lpstr>18_Default Design</vt:lpstr>
      <vt:lpstr>PowerPoint Presentation</vt:lpstr>
      <vt:lpstr>Contents</vt:lpstr>
      <vt:lpstr>Project Overview</vt:lpstr>
      <vt:lpstr>PowerPoint Presentation</vt:lpstr>
      <vt:lpstr>PowerPoint Presentation</vt:lpstr>
      <vt:lpstr>Analysis – Compare LiDAR and Mast</vt:lpstr>
      <vt:lpstr>Analysis – Compare LiDAR and Mast</vt:lpstr>
      <vt:lpstr>Analysis – Compare LiDAR and Mast</vt:lpstr>
      <vt:lpstr>Analysis – Compare LiDAR and Mast</vt:lpstr>
      <vt:lpstr>PowerPoint Presentation</vt:lpstr>
      <vt:lpstr>Analysis – LiDAR-LiDAR Comparisons</vt:lpstr>
      <vt:lpstr>PowerPoint Presentation</vt:lpstr>
      <vt:lpstr>Analysis – Self-Consistency</vt:lpstr>
      <vt:lpstr>Analysis – Self-Consistency</vt:lpstr>
      <vt:lpstr>Analysis – Self-Consistency</vt:lpstr>
      <vt:lpstr>Analysis – Self-Consistency</vt:lpstr>
      <vt:lpstr>Analysis – Sensitivity</vt:lpstr>
      <vt:lpstr>Analysis – Sensitivity</vt:lpstr>
      <vt:lpstr>Analysis – Sensitivity</vt:lpstr>
      <vt:lpstr>Analysis – Sensitivity</vt:lpstr>
      <vt:lpstr>Analysis – Sensitivity</vt:lpstr>
      <vt:lpstr>Analysis – Sensitivity</vt:lpstr>
      <vt:lpstr>Analysis – Sensitivity</vt:lpstr>
      <vt:lpstr>Analysis – Correction Methods</vt:lpstr>
      <vt:lpstr>Analysis – Correction Methods</vt:lpstr>
      <vt:lpstr>PowerPoint Presentation</vt:lpstr>
      <vt:lpstr>Conclusions</vt:lpstr>
      <vt:lpstr>Future Work</vt:lpstr>
      <vt:lpstr>PowerPoint Presentation</vt:lpstr>
      <vt:lpstr>PowerPoint Presentation</vt:lpstr>
      <vt:lpstr>Illustrative Uncertainties</vt:lpstr>
      <vt:lpstr>Illustrative Uncertainties</vt:lpstr>
      <vt:lpstr>Uncertainty Discussion</vt:lpstr>
      <vt:lpstr>Uncertainty Discussion</vt:lpstr>
      <vt:lpstr>Uncertainty Discussion</vt:lpstr>
      <vt:lpstr>Uncertainty Discussion</vt:lpstr>
      <vt:lpstr>Uncertainty Discussion</vt:lpstr>
    </vt:vector>
  </TitlesOfParts>
  <Company>JCIM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Jeremy Cook</dc:creator>
  <cp:lastModifiedBy>Alex Clerc</cp:lastModifiedBy>
  <cp:revision>1280</cp:revision>
  <cp:lastPrinted>2015-01-26T12:25:59Z</cp:lastPrinted>
  <dcterms:created xsi:type="dcterms:W3CDTF">2008-10-10T09:13:56Z</dcterms:created>
  <dcterms:modified xsi:type="dcterms:W3CDTF">2016-06-09T12:12:15Z</dcterms:modified>
</cp:coreProperties>
</file>